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82"/>
  </p:notesMasterIdLst>
  <p:sldIdLst>
    <p:sldId id="1336" r:id="rId2"/>
    <p:sldId id="1456" r:id="rId3"/>
    <p:sldId id="289" r:id="rId4"/>
    <p:sldId id="260" r:id="rId5"/>
    <p:sldId id="1339" r:id="rId6"/>
    <p:sldId id="1340" r:id="rId7"/>
    <p:sldId id="1341" r:id="rId8"/>
    <p:sldId id="1344" r:id="rId9"/>
    <p:sldId id="1450" r:id="rId10"/>
    <p:sldId id="1314" r:id="rId11"/>
    <p:sldId id="1439" r:id="rId12"/>
    <p:sldId id="1348" r:id="rId13"/>
    <p:sldId id="1349" r:id="rId14"/>
    <p:sldId id="1350" r:id="rId15"/>
    <p:sldId id="1351" r:id="rId16"/>
    <p:sldId id="1421" r:id="rId17"/>
    <p:sldId id="1416" r:id="rId18"/>
    <p:sldId id="1354" r:id="rId19"/>
    <p:sldId id="1420" r:id="rId20"/>
    <p:sldId id="1431" r:id="rId21"/>
    <p:sldId id="1432" r:id="rId22"/>
    <p:sldId id="1433" r:id="rId23"/>
    <p:sldId id="1363" r:id="rId24"/>
    <p:sldId id="1458" r:id="rId25"/>
    <p:sldId id="1303" r:id="rId26"/>
    <p:sldId id="1457" r:id="rId27"/>
    <p:sldId id="1369" r:id="rId28"/>
    <p:sldId id="1454" r:id="rId29"/>
    <p:sldId id="1372" r:id="rId30"/>
    <p:sldId id="1065" r:id="rId31"/>
    <p:sldId id="1334" r:id="rId32"/>
    <p:sldId id="1459" r:id="rId33"/>
    <p:sldId id="1461" r:id="rId34"/>
    <p:sldId id="1463" r:id="rId35"/>
    <p:sldId id="1464" r:id="rId36"/>
    <p:sldId id="1465" r:id="rId37"/>
    <p:sldId id="1462" r:id="rId38"/>
    <p:sldId id="1276" r:id="rId39"/>
    <p:sldId id="1466" r:id="rId40"/>
    <p:sldId id="1467" r:id="rId41"/>
    <p:sldId id="1468" r:id="rId42"/>
    <p:sldId id="1469" r:id="rId43"/>
    <p:sldId id="1460" r:id="rId44"/>
    <p:sldId id="1471" r:id="rId45"/>
    <p:sldId id="1326" r:id="rId46"/>
    <p:sldId id="1472" r:id="rId47"/>
    <p:sldId id="1473" r:id="rId48"/>
    <p:sldId id="1474" r:id="rId49"/>
    <p:sldId id="285" r:id="rId50"/>
    <p:sldId id="286" r:id="rId51"/>
    <p:sldId id="1475" r:id="rId52"/>
    <p:sldId id="1072" r:id="rId53"/>
    <p:sldId id="858" r:id="rId54"/>
    <p:sldId id="859" r:id="rId55"/>
    <p:sldId id="860" r:id="rId56"/>
    <p:sldId id="861" r:id="rId57"/>
    <p:sldId id="862" r:id="rId58"/>
    <p:sldId id="863" r:id="rId59"/>
    <p:sldId id="864" r:id="rId60"/>
    <p:sldId id="865" r:id="rId61"/>
    <p:sldId id="866" r:id="rId62"/>
    <p:sldId id="867" r:id="rId63"/>
    <p:sldId id="868" r:id="rId64"/>
    <p:sldId id="983" r:id="rId65"/>
    <p:sldId id="1006" r:id="rId66"/>
    <p:sldId id="1290" r:id="rId67"/>
    <p:sldId id="869" r:id="rId68"/>
    <p:sldId id="870" r:id="rId69"/>
    <p:sldId id="871" r:id="rId70"/>
    <p:sldId id="977" r:id="rId71"/>
    <p:sldId id="1418" r:id="rId72"/>
    <p:sldId id="1419" r:id="rId73"/>
    <p:sldId id="1357" r:id="rId74"/>
    <p:sldId id="1358" r:id="rId75"/>
    <p:sldId id="1359" r:id="rId76"/>
    <p:sldId id="849" r:id="rId77"/>
    <p:sldId id="1368" r:id="rId78"/>
    <p:sldId id="1107" r:id="rId79"/>
    <p:sldId id="887" r:id="rId80"/>
    <p:sldId id="888" r:id="rId8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Roboto" panose="02000000000000000000" pitchFamily="2" charset="0"/>
      <p:regular r:id="rId87"/>
      <p:bold r:id="rId88"/>
      <p:italic r:id="rId89"/>
      <p:boldItalic r:id="rId90"/>
    </p:embeddedFont>
    <p:embeddedFont>
      <p:font typeface="Roboto Black" panose="02000000000000000000" pitchFamily="2" charset="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">
          <p15:clr>
            <a:srgbClr val="000000"/>
          </p15:clr>
        </p15:guide>
        <p15:guide id="2" pos="575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EC3EDF"/>
    <a:srgbClr val="EC81DF"/>
    <a:srgbClr val="EC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8F76-D638-4042-BB12-247997B54703}">
  <a:tblStyle styleId="{F42D8F76-D638-4042-BB12-247997B547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482"/>
    <p:restoredTop sz="77926"/>
  </p:normalViewPr>
  <p:slideViewPr>
    <p:cSldViewPr snapToGrid="0">
      <p:cViewPr varScale="1">
        <p:scale>
          <a:sx n="73" d="100"/>
          <a:sy n="73" d="100"/>
        </p:scale>
        <p:origin x="568" y="192"/>
      </p:cViewPr>
      <p:guideLst>
        <p:guide orient="horz" pos="160"/>
        <p:guide pos="5759"/>
      </p:guideLst>
    </p:cSldViewPr>
  </p:slideViewPr>
  <p:outlineViewPr>
    <p:cViewPr>
      <p:scale>
        <a:sx n="33" d="100"/>
        <a:sy n="33" d="100"/>
      </p:scale>
      <p:origin x="0" y="-109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194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66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40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74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endParaRPr lang="is-IS" sz="12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185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36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c664f6a8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4c664f6a8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Google Shape;365;g4c664f6a8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21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c664f6a8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4c664f6a8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79" name="Google Shape;379;g4c664f6a8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50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624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872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852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46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8522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9149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254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5219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058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3170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646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4354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384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4159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441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117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425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536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32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36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60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9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Mechanism behind GWAS signal</a:t>
            </a:r>
            <a:r>
              <a:rPr lang="is-IS" dirty="0"/>
              <a:t>…</a:t>
            </a:r>
          </a:p>
          <a:p>
            <a:r>
              <a:rPr lang="is-IS" dirty="0"/>
              <a:t>Improve map of GWAS signal and gens (behind)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Helvetica"/>
                <a:cs typeface="Helvetica"/>
              </a:rPr>
              <a:t>Explain QTL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latin typeface="Helvetica"/>
                <a:cs typeface="Helvetica"/>
              </a:rPr>
              <a:t>From sequence to consequence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211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Summary stats for fine-mapping</a:t>
            </a:r>
          </a:p>
          <a:p>
            <a:endParaRPr lang="en-US" b="0" dirty="0"/>
          </a:p>
          <a:p>
            <a:r>
              <a:rPr lang="en-US" b="0" dirty="0"/>
              <a:t>What is the minimal set of likely causal variants?</a:t>
            </a:r>
          </a:p>
          <a:p>
            <a:r>
              <a:rPr lang="en-US" b="0" dirty="0"/>
              <a:t>Are the variants associated with other phenotypes?</a:t>
            </a:r>
          </a:p>
          <a:p>
            <a:r>
              <a:rPr lang="en-US" b="0" dirty="0"/>
              <a:t>Which genes are functionally implicated? Can we assess the directionality (increase or decrease)? Is it cell/tissue specific?</a:t>
            </a:r>
          </a:p>
          <a:p>
            <a:r>
              <a:rPr lang="en-US" b="0" dirty="0"/>
              <a:t>Are there known drugs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4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817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648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04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122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81989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14391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529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130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793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919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3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9567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5" name="Google Shape;93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913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71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4770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6009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3793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510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Somatic mutations from cancer drivers genes across 28 tumor types. We have imported data (2014.12) from 6,792 samples spanning 28 cancer types (Rubio-Perez et al)."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621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Helvetica"/>
                <a:cs typeface="Helvetica"/>
              </a:rPr>
              <a:t>Linear regression model</a:t>
            </a:r>
          </a:p>
          <a:p>
            <a:endParaRPr lang="en-US" dirty="0"/>
          </a:p>
          <a:p>
            <a:r>
              <a:rPr lang="en-US" sz="1200" dirty="0">
                <a:solidFill>
                  <a:srgbClr val="4F81BD"/>
                </a:solidFill>
                <a:latin typeface="Helvetica"/>
                <a:cs typeface="Helvetica"/>
              </a:rPr>
              <a:t>from 14 </a:t>
            </a:r>
            <a:r>
              <a:rPr lang="en-US" sz="1200" dirty="0" err="1">
                <a:solidFill>
                  <a:srgbClr val="4F81BD"/>
                </a:solidFill>
                <a:latin typeface="Helvetica"/>
                <a:cs typeface="Helvetica"/>
              </a:rPr>
              <a:t>tumour</a:t>
            </a:r>
            <a:r>
              <a:rPr lang="en-US" sz="1200" dirty="0">
                <a:solidFill>
                  <a:srgbClr val="4F81BD"/>
                </a:solidFill>
                <a:latin typeface="Helvetica"/>
                <a:cs typeface="Helvetica"/>
              </a:rPr>
              <a:t> types.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88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4F81BD"/>
                </a:solidFill>
                <a:latin typeface="Helvetica"/>
                <a:cs typeface="Helvetica"/>
              </a:rPr>
              <a:t>Linear regression model</a:t>
            </a:r>
          </a:p>
          <a:p>
            <a:endParaRPr lang="en-US" dirty="0"/>
          </a:p>
          <a:p>
            <a:r>
              <a:rPr lang="en-US" sz="1200" dirty="0">
                <a:solidFill>
                  <a:srgbClr val="4F81BD"/>
                </a:solidFill>
                <a:latin typeface="Helvetica"/>
                <a:cs typeface="Helvetica"/>
              </a:rPr>
              <a:t>from 14 </a:t>
            </a:r>
            <a:r>
              <a:rPr lang="en-US" sz="1200" dirty="0" err="1">
                <a:solidFill>
                  <a:srgbClr val="4F81BD"/>
                </a:solidFill>
                <a:latin typeface="Helvetica"/>
                <a:cs typeface="Helvetica"/>
              </a:rPr>
              <a:t>tumour</a:t>
            </a:r>
            <a:r>
              <a:rPr lang="en-US" sz="1200" dirty="0">
                <a:solidFill>
                  <a:srgbClr val="4F81BD"/>
                </a:solidFill>
                <a:latin typeface="Helvetica"/>
                <a:cs typeface="Helvetica"/>
              </a:rPr>
              <a:t> types.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8625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8629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168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8766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850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0002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901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4934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833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133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84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0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OpenTargets_cover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" y="0"/>
            <a:ext cx="9152759" cy="687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2" descr="CTI_OT_Primary_Logo_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02" y="5954084"/>
            <a:ext cx="1623601" cy="5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ctrTitle"/>
          </p:nvPr>
        </p:nvSpPr>
        <p:spPr>
          <a:xfrm>
            <a:off x="391613" y="449110"/>
            <a:ext cx="5208488" cy="2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200"/>
              <a:buFont typeface="Arial"/>
              <a:buNone/>
              <a:defRPr sz="2200" b="1" i="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391613" y="695463"/>
            <a:ext cx="5208488" cy="17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lvl="0" algn="l">
              <a:spcBef>
                <a:spcPts val="220"/>
              </a:spcBef>
              <a:spcAft>
                <a:spcPts val="0"/>
              </a:spcAft>
              <a:buClr>
                <a:srgbClr val="376092"/>
              </a:buClr>
              <a:buSzPts val="1100"/>
              <a:buNone/>
              <a:defRPr sz="11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391613" y="68735"/>
            <a:ext cx="5208488" cy="9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140"/>
              </a:spcBef>
              <a:spcAft>
                <a:spcPts val="0"/>
              </a:spcAft>
              <a:buClr>
                <a:srgbClr val="376092"/>
              </a:buClr>
              <a:buSzPts val="700"/>
              <a:buNone/>
              <a:defRPr sz="7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00"/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>
            <a:off x="391613" y="190219"/>
            <a:ext cx="5208488" cy="6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4"/>
          </p:nvPr>
        </p:nvSpPr>
        <p:spPr>
          <a:xfrm>
            <a:off x="391613" y="251251"/>
            <a:ext cx="5208488" cy="7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2pPr>
            <a:lvl3pPr marL="1371600" lvl="2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3pPr>
            <a:lvl4pPr marL="1828800" lvl="3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4pPr>
            <a:lvl5pPr marL="2286000" lvl="4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 sz="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rgbClr val="3489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0827" y="6322622"/>
            <a:ext cx="1150801" cy="34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0827" y="6322622"/>
            <a:ext cx="1150801" cy="34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OpenTargets_cover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5730" y="429157"/>
            <a:ext cx="7867384" cy="603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 descr="CTI_OT_Primary_Logo_H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586" y="6164637"/>
            <a:ext cx="1476001" cy="5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CTTV_slidepage_protei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descr="CTTV_slidepage_network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CTTV_slidepage_mol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10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opentargets.org/resources/#open-targets-platfor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rgetvalidation.org/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docs.targetvalidation.org/data-sources/data-sourc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getvalidation.org/target/ENSG0000014151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14151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getting-started/getting-started/disease-profile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disease/EFO_000068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rgetvalidation.org/batch-search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tutorials/python-client" TargetMode="External"/><Relationship Id="rId3" Type="http://schemas.openxmlformats.org/officeDocument/2006/relationships/hyperlink" Target="https://docs.targetvalidation.org/tutorials/rest-api" TargetMode="External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QbfhwpeEv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opentargets.org/resources/#open-targets-platfor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rgetvalidation.org/evidence/ENSG00000160712/EFO_0002609?view=sec:genetic_associatio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Mauritius_Road_Signs_-_Warning_Sign_-_Other_dangers.svg" TargetMode="Externa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etics.opentargets.org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enetics-docs.opentargets.org/our-approach/data-sources" TargetMode="External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etics-docs.opentargets.org/our-approach/pipeline-overview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etics.opentargets.org/gene/ENSG00000169174" TargetMode="External"/><Relationship Id="rId5" Type="http://schemas.openxmlformats.org/officeDocument/2006/relationships/hyperlink" Target="https://genetics.opentargets.org/study/GCST003044" TargetMode="External"/><Relationship Id="rId4" Type="http://schemas.openxmlformats.org/officeDocument/2006/relationships/hyperlink" Target="https://genetics.opentargets.org/variant/1_154453788_C_T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genetics-api.opentargets.io/" TargetMode="External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opentargets.org/tag/genetics-releases/" TargetMode="External"/><Relationship Id="rId3" Type="http://schemas.openxmlformats.org/officeDocument/2006/relationships/hyperlink" Target="https://cttv.gsk.com/" TargetMode="External"/><Relationship Id="rId7" Type="http://schemas.openxmlformats.org/officeDocument/2006/relationships/hyperlink" Target="http://blog.opentargets.org/tag/release-not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jpg"/><Relationship Id="rId4" Type="http://schemas.openxmlformats.org/officeDocument/2006/relationships/image" Target="../media/image94.jpg"/><Relationship Id="rId9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72.png"/><Relationship Id="rId4" Type="http://schemas.openxmlformats.org/officeDocument/2006/relationships/image" Target="../media/image126.png"/><Relationship Id="rId9" Type="http://schemas.openxmlformats.org/officeDocument/2006/relationships/image" Target="../media/image131.gif"/><Relationship Id="rId1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cttv.gs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opentargets.io/" TargetMode="Externa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opentargets.org/lin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ctrTitle"/>
          </p:nvPr>
        </p:nvSpPr>
        <p:spPr>
          <a:xfrm>
            <a:off x="47044" y="32325"/>
            <a:ext cx="8830911" cy="233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Targets: integrating genetics, omics and chemical data for translational research</a:t>
            </a:r>
            <a:endParaRPr dirty="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47044" y="4091207"/>
            <a:ext cx="5702114" cy="248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Denise Carvalho-Silva, PhD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400"/>
              </a:spcBef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EMBL-EBI | Open Targets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Wellcome</a:t>
            </a: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Genome Campus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United Kingdom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Google Shape;214;p46"/>
          <p:cNvSpPr/>
          <p:nvPr/>
        </p:nvSpPr>
        <p:spPr>
          <a:xfrm>
            <a:off x="47044" y="2365594"/>
            <a:ext cx="6754512" cy="78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22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EMBL</a:t>
            </a:r>
          </a:p>
          <a:p>
            <a:pPr lvl="0">
              <a:lnSpc>
                <a:spcPct val="120000"/>
              </a:lnSpc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Heidelberg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Sep </a:t>
            </a:r>
            <a:r>
              <a:rPr lang="en-US" sz="2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12</a:t>
            </a:r>
            <a:r>
              <a:rPr lang="en-US" sz="20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nd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2019</a:t>
            </a:r>
            <a:endParaRPr sz="20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394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409763" y="433545"/>
            <a:ext cx="8354890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cs typeface="+mj-cs"/>
                <a:sym typeface="Calibri"/>
              </a:rPr>
              <a:t>Data integration: Open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BE2C7-1A48-F347-B5AF-07DC26F5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3" y="1576545"/>
            <a:ext cx="4091938" cy="3979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4349BF3C-DE48-C945-AB52-F20CD84C3DE2}"/>
              </a:ext>
            </a:extLst>
          </p:cNvPr>
          <p:cNvSpPr txBox="1">
            <a:spLocks/>
          </p:cNvSpPr>
          <p:nvPr/>
        </p:nvSpPr>
        <p:spPr>
          <a:xfrm>
            <a:off x="0" y="242496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integration: web resources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8E5D9-30D4-7646-81ED-08D97646B43E}"/>
              </a:ext>
            </a:extLst>
          </p:cNvPr>
          <p:cNvSpPr/>
          <p:nvPr/>
        </p:nvSpPr>
        <p:spPr>
          <a:xfrm>
            <a:off x="-1" y="607800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https://www.opentargets.org/resources/#open-targets-platform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1ADE9-AB8C-AE46-8CF2-BA807FD1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715" y="1597004"/>
            <a:ext cx="4091938" cy="3958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37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683531" y="376078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027309" y="376078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362744" y="376078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835931" y="377602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179709" y="377602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515144" y="377602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667544" y="379126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 descr="data_model.png"/>
          <p:cNvPicPr preferRelativeResize="0"/>
          <p:nvPr/>
        </p:nvPicPr>
        <p:blipFill rotWithShape="1">
          <a:blip r:embed="rId4">
            <a:alphaModFix/>
          </a:blip>
          <a:srcRect t="3258" b="5799"/>
          <a:stretch/>
        </p:blipFill>
        <p:spPr>
          <a:xfrm>
            <a:off x="2098544" y="2161849"/>
            <a:ext cx="4946912" cy="2766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878440" y="4907938"/>
            <a:ext cx="331470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(protein and non-protein coding genes)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700819" y="4939358"/>
            <a:ext cx="174827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(rare and common)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3187073" y="1092611"/>
            <a:ext cx="2825592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(variants, drugs, literature, </a:t>
            </a:r>
            <a:r>
              <a:rPr lang="en-US" dirty="0" err="1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etc</a:t>
            </a: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2098544" y="6210978"/>
            <a:ext cx="48023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</a:t>
            </a:r>
            <a:endParaRPr sz="18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5957379" y="4297301"/>
            <a:ext cx="141118" cy="2205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31D11-8F5F-114A-8F34-D0AAF455AA20}"/>
              </a:ext>
            </a:extLst>
          </p:cNvPr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data model</a:t>
            </a:r>
          </a:p>
        </p:txBody>
      </p:sp>
    </p:spTree>
    <p:extLst>
      <p:ext uri="{BB962C8B-B14F-4D97-AF65-F5344CB8AC3E}">
        <p14:creationId xmlns:p14="http://schemas.microsoft.com/office/powerpoint/2010/main" val="123763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 txBox="1">
            <a:spLocks/>
          </p:cNvSpPr>
          <p:nvPr/>
        </p:nvSpPr>
        <p:spPr>
          <a:xfrm>
            <a:off x="12526" y="254723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is a target?</a:t>
            </a:r>
          </a:p>
        </p:txBody>
      </p:sp>
      <p:sp>
        <p:nvSpPr>
          <p:cNvPr id="2" name="Rectangle 1"/>
          <p:cNvSpPr/>
          <p:nvPr/>
        </p:nvSpPr>
        <p:spPr>
          <a:xfrm>
            <a:off x="137566" y="5435148"/>
            <a:ext cx="9144000" cy="166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" action="ppaction://noaction"/>
              </a:rPr>
              <a:t>https://www.targetvalidation.org/target/ENSG00000255248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" action="ppaction://noaction"/>
              </a:rPr>
              <a:t>https://www.targetvalidation.org/target/ENSG00000175482?view=sec:genome_browser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C39BCC-B14E-2642-911A-99CBF97BAB78}"/>
              </a:ext>
            </a:extLst>
          </p:cNvPr>
          <p:cNvGrpSpPr>
            <a:grpSpLocks noChangeAspect="1"/>
          </p:cNvGrpSpPr>
          <p:nvPr/>
        </p:nvGrpSpPr>
        <p:grpSpPr>
          <a:xfrm>
            <a:off x="453450" y="1429576"/>
            <a:ext cx="2193707" cy="1317600"/>
            <a:chOff x="5064411" y="4419114"/>
            <a:chExt cx="3991828" cy="2396420"/>
          </a:xfrm>
        </p:grpSpPr>
        <p:pic>
          <p:nvPicPr>
            <p:cNvPr id="5" name="Picture 4" descr="data_model.png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94" r="79778"/>
            <a:stretch/>
          </p:blipFill>
          <p:spPr>
            <a:xfrm>
              <a:off x="5064411" y="5719795"/>
              <a:ext cx="794530" cy="1079998"/>
            </a:xfrm>
            <a:prstGeom prst="rect">
              <a:avLst/>
            </a:prstGeom>
          </p:spPr>
        </p:pic>
        <p:pic>
          <p:nvPicPr>
            <p:cNvPr id="6" name="Picture 5" descr="data_model.png"/>
            <p:cNvPicPr>
              <a:picLocks noChangeAspect="1"/>
            </p:cNvPicPr>
            <p:nvPr/>
          </p:nvPicPr>
          <p:blipFill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19"/>
            <a:stretch/>
          </p:blipFill>
          <p:spPr>
            <a:xfrm>
              <a:off x="5888253" y="4419114"/>
              <a:ext cx="3167986" cy="239642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176317" y="6127409"/>
              <a:ext cx="141118" cy="220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hape 236"/>
          <p:cNvSpPr/>
          <p:nvPr/>
        </p:nvSpPr>
        <p:spPr>
          <a:xfrm>
            <a:off x="890084" y="3299319"/>
            <a:ext cx="1198976" cy="1198976"/>
          </a:xfrm>
          <a:prstGeom prst="ellipse">
            <a:avLst/>
          </a:prstGeom>
          <a:solidFill>
            <a:srgbClr val="3E7FC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37"/>
          <p:cNvSpPr/>
          <p:nvPr/>
        </p:nvSpPr>
        <p:spPr>
          <a:xfrm>
            <a:off x="1065670" y="3474905"/>
            <a:ext cx="847804" cy="8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850" tIns="17850" rIns="17850" bIns="17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27K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1ADE61-D689-814D-8A35-2B06341B7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" r="51789" b="30735"/>
          <a:stretch/>
        </p:blipFill>
        <p:spPr>
          <a:xfrm>
            <a:off x="3458849" y="1397723"/>
            <a:ext cx="5356539" cy="3350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0A35F3-1AC5-BF43-90C0-3DF4BB66FCE5}"/>
              </a:ext>
            </a:extLst>
          </p:cNvPr>
          <p:cNvSpPr txBox="1"/>
          <p:nvPr/>
        </p:nvSpPr>
        <p:spPr>
          <a:xfrm>
            <a:off x="137566" y="4921558"/>
            <a:ext cx="692554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07570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46671"/>
            <a:ext cx="9039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version of Experimental Factor Ontology (EFO)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vocabulary (Coeliac versus Celiac)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Hierarchy (relationships)</a:t>
            </a:r>
            <a:endParaRPr lang="is-IS" sz="24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0" y="14085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 we describe our diseases?</a:t>
            </a:r>
          </a:p>
        </p:txBody>
      </p:sp>
      <p:sp>
        <p:nvSpPr>
          <p:cNvPr id="9" name="Rectangle 8"/>
          <p:cNvSpPr/>
          <p:nvPr/>
        </p:nvSpPr>
        <p:spPr>
          <a:xfrm>
            <a:off x="433592" y="3437700"/>
            <a:ext cx="4682487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consistency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the richness of annotation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for easier and automatic integration</a:t>
            </a:r>
          </a:p>
        </p:txBody>
      </p:sp>
      <p:pic>
        <p:nvPicPr>
          <p:cNvPr id="11" name="Picture 10" descr="Screen Shot 2017-01-13 at 16.10.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2338"/>
          <a:stretch/>
        </p:blipFill>
        <p:spPr>
          <a:xfrm>
            <a:off x="5578723" y="3554876"/>
            <a:ext cx="3460689" cy="3240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747896" y="4126510"/>
            <a:ext cx="0" cy="2024228"/>
          </a:xfrm>
          <a:prstGeom prst="straightConnector1">
            <a:avLst/>
          </a:prstGeom>
          <a:ln w="101600" cmpd="sng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3492FE1-E919-6B44-9224-77C9E97C26A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763" y="5496749"/>
            <a:ext cx="2120326" cy="1220400"/>
            <a:chOff x="312613" y="4556142"/>
            <a:chExt cx="3999254" cy="2301858"/>
          </a:xfrm>
        </p:grpSpPr>
        <p:pic>
          <p:nvPicPr>
            <p:cNvPr id="6" name="Picture 5" descr="data_model.png"/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5" r="18959" b="4566"/>
            <a:stretch/>
          </p:blipFill>
          <p:spPr>
            <a:xfrm>
              <a:off x="312613" y="4556142"/>
              <a:ext cx="3205224" cy="2300400"/>
            </a:xfrm>
            <a:prstGeom prst="rect">
              <a:avLst/>
            </a:prstGeom>
          </p:spPr>
        </p:pic>
        <p:pic>
          <p:nvPicPr>
            <p:cNvPr id="8" name="Picture 7" descr="data_model.png"/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1" t="57358" b="2920"/>
            <a:stretch/>
          </p:blipFill>
          <p:spPr>
            <a:xfrm>
              <a:off x="3519867" y="5909759"/>
              <a:ext cx="792000" cy="94824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400647" y="6255077"/>
              <a:ext cx="141118" cy="220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hape 240"/>
          <p:cNvSpPr/>
          <p:nvPr/>
        </p:nvSpPr>
        <p:spPr>
          <a:xfrm>
            <a:off x="193602" y="5015434"/>
            <a:ext cx="1198976" cy="1198976"/>
          </a:xfrm>
          <a:prstGeom prst="ellipse">
            <a:avLst/>
          </a:prstGeom>
          <a:solidFill>
            <a:srgbClr val="3F80C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1"/>
          <p:cNvSpPr/>
          <p:nvPr/>
        </p:nvSpPr>
        <p:spPr>
          <a:xfrm>
            <a:off x="369188" y="5191020"/>
            <a:ext cx="847804" cy="8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850" tIns="17850" rIns="17850" bIns="17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/>
        </p:nvSpPr>
        <p:spPr>
          <a:xfrm>
            <a:off x="11151482" y="686607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1121" y="20985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9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 for </a:t>
            </a:r>
            <a:r>
              <a:rPr lang="en-US" sz="39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  <a:r>
              <a:rPr lang="en-US" sz="39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-disease associations</a:t>
            </a:r>
            <a:endParaRPr sz="39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0" y="6245649"/>
            <a:ext cx="914624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7"/>
          <p:cNvSpPr/>
          <p:nvPr/>
        </p:nvSpPr>
        <p:spPr>
          <a:xfrm>
            <a:off x="6699954" y="4856480"/>
            <a:ext cx="665201" cy="10077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57" descr="datasources_18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632" y="1229099"/>
            <a:ext cx="6612609" cy="428399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/>
        </p:nvSpPr>
        <p:spPr>
          <a:xfrm>
            <a:off x="0" y="6347249"/>
            <a:ext cx="9146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https://docs.targetvalidation.org/data-sources/data-sources</a:t>
            </a: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73" name="Google Shape;373;p57" descr="t-e-d-datasources.png"/>
          <p:cNvPicPr preferRelativeResize="0"/>
          <p:nvPr/>
        </p:nvPicPr>
        <p:blipFill rotWithShape="1">
          <a:blip r:embed="rId5">
            <a:alphaModFix amt="30000"/>
          </a:blip>
          <a:srcRect l="12330" t="66922" r="32355" b="16592"/>
          <a:stretch/>
        </p:blipFill>
        <p:spPr>
          <a:xfrm>
            <a:off x="2602105" y="5283924"/>
            <a:ext cx="4051862" cy="85388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/>
          <p:nvPr/>
        </p:nvSpPr>
        <p:spPr>
          <a:xfrm>
            <a:off x="6571854" y="5331848"/>
            <a:ext cx="120432" cy="18124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6571854" y="5864269"/>
            <a:ext cx="120432" cy="18124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57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0" y="84939"/>
            <a:ext cx="91439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2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sources grouped into data types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A166-B4DC-F843-A26E-35344A78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" y="1038441"/>
            <a:ext cx="9050418" cy="576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770953-4ACB-5C4A-BF79-BAF941060B35}"/>
              </a:ext>
            </a:extLst>
          </p:cNvPr>
          <p:cNvSpPr/>
          <p:nvPr/>
        </p:nvSpPr>
        <p:spPr>
          <a:xfrm>
            <a:off x="4683087" y="5695008"/>
            <a:ext cx="1128000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845B3-9F97-7548-B18D-BCE903F177D1}"/>
              </a:ext>
            </a:extLst>
          </p:cNvPr>
          <p:cNvSpPr/>
          <p:nvPr/>
        </p:nvSpPr>
        <p:spPr>
          <a:xfrm>
            <a:off x="4554125" y="6329514"/>
            <a:ext cx="1385925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CEA13-2745-7549-88C4-2D1164A96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217"/>
          <a:stretch/>
        </p:blipFill>
        <p:spPr>
          <a:xfrm>
            <a:off x="3362164" y="5581125"/>
            <a:ext cx="1206500" cy="56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9394D-76FA-1541-9512-51362217F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00"/>
          <a:stretch/>
        </p:blipFill>
        <p:spPr>
          <a:xfrm>
            <a:off x="3362164" y="6214706"/>
            <a:ext cx="1206500" cy="565351"/>
          </a:xfrm>
          <a:prstGeom prst="rect">
            <a:avLst/>
          </a:prstGeom>
        </p:spPr>
      </p:pic>
      <p:pic>
        <p:nvPicPr>
          <p:cNvPr id="384" name="Google Shape;384;p58" descr="Screen Shot 2018-09-24 at 13.05.16.png"/>
          <p:cNvPicPr preferRelativeResize="0"/>
          <p:nvPr/>
        </p:nvPicPr>
        <p:blipFill rotWithShape="1">
          <a:blip r:embed="rId5">
            <a:alphaModFix/>
          </a:blip>
          <a:srcRect l="5795" t="4128" r="3771" b="2420"/>
          <a:stretch/>
        </p:blipFill>
        <p:spPr>
          <a:xfrm>
            <a:off x="6086855" y="3149461"/>
            <a:ext cx="2348204" cy="35999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Up Arrow 1"/>
          <p:cNvSpPr/>
          <p:nvPr/>
        </p:nvSpPr>
        <p:spPr>
          <a:xfrm rot="19564014">
            <a:off x="8255775" y="4273111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7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821585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0" y="5238088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3"/>
              </a:rPr>
              <a:t>http://www.targetvalidation.org/target/ENSG00000141510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http://www.targetvalidation.org/diseaset/EFO_0000228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https://www.targetvalidation.org/evidence/ENSG00000141510/EFO_0000228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404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9" grpId="0"/>
      <p:bldP spid="340" grpId="0"/>
      <p:bldP spid="3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222188"/>
            <a:ext cx="9144000" cy="7817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Demo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919" y="2670613"/>
            <a:ext cx="326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What is the evidence for the association?</a:t>
            </a: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148" y="3984125"/>
            <a:ext cx="3527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any data to help to </a:t>
            </a:r>
            <a:r>
              <a:rPr lang="en-US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prioritise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list of associated targets?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301A-4E5B-274C-8D98-3906DF229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1" t="12316" r="4178" b="38834"/>
          <a:stretch/>
        </p:blipFill>
        <p:spPr>
          <a:xfrm>
            <a:off x="3989945" y="2710003"/>
            <a:ext cx="4936783" cy="25482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ight Arrow 2"/>
          <p:cNvSpPr/>
          <p:nvPr/>
        </p:nvSpPr>
        <p:spPr>
          <a:xfrm rot="10800000">
            <a:off x="5623776" y="4003946"/>
            <a:ext cx="701778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131E2-F76C-7D41-AC5B-82AC656CBC69}"/>
              </a:ext>
            </a:extLst>
          </p:cNvPr>
          <p:cNvSpPr txBox="1"/>
          <p:nvPr/>
        </p:nvSpPr>
        <p:spPr>
          <a:xfrm>
            <a:off x="5399525" y="5530658"/>
            <a:ext cx="352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Coursebook: pages 7-16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24CE4-26EC-7843-89E5-426337FB49F4}"/>
              </a:ext>
            </a:extLst>
          </p:cNvPr>
          <p:cNvSpPr txBox="1"/>
          <p:nvPr/>
        </p:nvSpPr>
        <p:spPr>
          <a:xfrm>
            <a:off x="321919" y="144457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targets are associated with my disease? </a:t>
            </a:r>
          </a:p>
        </p:txBody>
      </p:sp>
    </p:spTree>
    <p:extLst>
      <p:ext uri="{BB962C8B-B14F-4D97-AF65-F5344CB8AC3E}">
        <p14:creationId xmlns:p14="http://schemas.microsoft.com/office/powerpoint/2010/main" val="3608879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57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795459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-1" y="5211962"/>
            <a:ext cx="9143985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just">
              <a:buClr>
                <a:schemeClr val="dk1"/>
              </a:buClr>
              <a:buSzPts val="16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https://www.targetvalidation.org/target/ENSG00000141510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140680" y="6183860"/>
            <a:ext cx="9143984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https://www.targetvalidation.org/diseaset/EFO_0000228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140680" y="4299674"/>
            <a:ext cx="914398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https://www.targetvalidation.org/evidence/ENSG00000141510/EFO_0000228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338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5"/>
          <p:cNvSpPr txBox="1">
            <a:spLocks/>
          </p:cNvSpPr>
          <p:nvPr/>
        </p:nvSpPr>
        <p:spPr>
          <a:xfrm>
            <a:off x="0" y="2760035"/>
            <a:ext cx="9144000" cy="96790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https://docs.targetvalidation.org/outreach/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latest-training-materials</a:t>
            </a:r>
            <a:endParaRPr lang="en-GB" sz="3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0" y="720915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Workshop materials</a:t>
            </a:r>
          </a:p>
        </p:txBody>
      </p:sp>
    </p:spTree>
    <p:extLst>
      <p:ext uri="{BB962C8B-B14F-4D97-AF65-F5344CB8AC3E}">
        <p14:creationId xmlns:p14="http://schemas.microsoft.com/office/powerpoint/2010/main" val="371612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3A750-31EE-3442-8EAA-BD669028A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01" r="80000" b="1"/>
          <a:stretch/>
        </p:blipFill>
        <p:spPr>
          <a:xfrm>
            <a:off x="218752" y="3456879"/>
            <a:ext cx="1828801" cy="256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9DBDD-8B8E-8249-B5BF-B1702A2E6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739"/>
          <a:stretch/>
        </p:blipFill>
        <p:spPr>
          <a:xfrm>
            <a:off x="300446" y="1564218"/>
            <a:ext cx="7924800" cy="1695268"/>
          </a:xfrm>
          <a:prstGeom prst="rect">
            <a:avLst/>
          </a:prstGeom>
        </p:spPr>
      </p:pic>
      <p:sp>
        <p:nvSpPr>
          <p:cNvPr id="29" name="Google Shape;404;p60">
            <a:extLst>
              <a:ext uri="{FF2B5EF4-FFF2-40B4-BE49-F238E27FC236}">
                <a16:creationId xmlns:a16="http://schemas.microsoft.com/office/drawing/2014/main" id="{55BF53FB-FE49-2E4F-9EEE-3808E36EFB99}"/>
              </a:ext>
            </a:extLst>
          </p:cNvPr>
          <p:cNvSpPr txBox="1"/>
          <p:nvPr/>
        </p:nvSpPr>
        <p:spPr>
          <a:xfrm>
            <a:off x="-56028" y="6628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expressed in the relevant tissue?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AD9F70-776B-1C40-AE36-2B8F28675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7" t="19268" b="40199"/>
          <a:stretch/>
        </p:blipFill>
        <p:spPr>
          <a:xfrm>
            <a:off x="4015433" y="3681509"/>
            <a:ext cx="4950822" cy="159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BC1FE-F657-7F44-800B-DE7ADF719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93"/>
          <a:stretch/>
        </p:blipFill>
        <p:spPr>
          <a:xfrm>
            <a:off x="1984249" y="5293782"/>
            <a:ext cx="6865360" cy="1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04;p60">
            <a:extLst>
              <a:ext uri="{FF2B5EF4-FFF2-40B4-BE49-F238E27FC236}">
                <a16:creationId xmlns:a16="http://schemas.microsoft.com/office/drawing/2014/main" id="{E9AB0988-0523-634E-B95E-EB653B5E60D7}"/>
              </a:ext>
            </a:extLst>
          </p:cNvPr>
          <p:cNvSpPr txBox="1"/>
          <p:nvPr/>
        </p:nvSpPr>
        <p:spPr>
          <a:xfrm>
            <a:off x="0" y="24278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tractable?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18145-F530-4E49-8A2A-4DD0CA47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0" t="4902" r="30633" b="6863"/>
          <a:stretch/>
        </p:blipFill>
        <p:spPr>
          <a:xfrm>
            <a:off x="990600" y="1281029"/>
            <a:ext cx="2743200" cy="228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B70F96-42B2-4A40-9073-8F02D515D618}"/>
              </a:ext>
            </a:extLst>
          </p:cNvPr>
          <p:cNvSpPr/>
          <p:nvPr/>
        </p:nvSpPr>
        <p:spPr>
          <a:xfrm rot="5400000">
            <a:off x="2886545" y="2300918"/>
            <a:ext cx="19639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DOI:10.1517/17460441.3.4.391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E1FA7E-E017-6B4E-9AB0-39CDFD483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2" t="5570" r="17361" b="2089"/>
          <a:stretch/>
        </p:blipFill>
        <p:spPr>
          <a:xfrm>
            <a:off x="4938350" y="1140687"/>
            <a:ext cx="3109501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D8A72-CF98-6C4C-A1D8-BD970D2610CE}"/>
              </a:ext>
            </a:extLst>
          </p:cNvPr>
          <p:cNvSpPr/>
          <p:nvPr/>
        </p:nvSpPr>
        <p:spPr>
          <a:xfrm rot="5400000">
            <a:off x="7173031" y="2354027"/>
            <a:ext cx="31710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https://www.immunology.org/structure-antibody-1972</a:t>
            </a:r>
          </a:p>
        </p:txBody>
      </p:sp>
      <p:pic>
        <p:nvPicPr>
          <p:cNvPr id="20" name="Picture 19" descr="Screen Shot 2018-12-05 at 19.35.49.png">
            <a:extLst>
              <a:ext uri="{FF2B5EF4-FFF2-40B4-BE49-F238E27FC236}">
                <a16:creationId xmlns:a16="http://schemas.microsoft.com/office/drawing/2014/main" id="{E33CA0B4-8B85-EA49-A5BE-8ADB6AF81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 r="20265" b="1602"/>
          <a:stretch/>
        </p:blipFill>
        <p:spPr>
          <a:xfrm>
            <a:off x="123110" y="5140941"/>
            <a:ext cx="3257550" cy="1143000"/>
          </a:xfrm>
          <a:prstGeom prst="rect">
            <a:avLst/>
          </a:prstGeom>
        </p:spPr>
      </p:pic>
      <p:pic>
        <p:nvPicPr>
          <p:cNvPr id="15" name="Picture 14" descr="Screen Shot 2018-12-05 at 19.35.49.png">
            <a:extLst>
              <a:ext uri="{FF2B5EF4-FFF2-40B4-BE49-F238E27FC236}">
                <a16:creationId xmlns:a16="http://schemas.microsoft.com/office/drawing/2014/main" id="{49B55E1D-59F3-B143-80DE-344C63794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15"/>
          <a:stretch/>
        </p:blipFill>
        <p:spPr>
          <a:xfrm>
            <a:off x="46007" y="4231766"/>
            <a:ext cx="3985404" cy="1161616"/>
          </a:xfrm>
          <a:prstGeom prst="rect">
            <a:avLst/>
          </a:prstGeom>
        </p:spPr>
      </p:pic>
      <p:pic>
        <p:nvPicPr>
          <p:cNvPr id="21" name="Picture 20" descr="Screen Shot 2018-12-05 at 19.32.46.png">
            <a:extLst>
              <a:ext uri="{FF2B5EF4-FFF2-40B4-BE49-F238E27FC236}">
                <a16:creationId xmlns:a16="http://schemas.microsoft.com/office/drawing/2014/main" id="{577A76E6-9126-B74A-B935-B75FF3F16D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2" t="26248" r="14474" b="12598"/>
          <a:stretch/>
        </p:blipFill>
        <p:spPr>
          <a:xfrm>
            <a:off x="5156635" y="5339381"/>
            <a:ext cx="3741144" cy="1147529"/>
          </a:xfrm>
          <a:prstGeom prst="rect">
            <a:avLst/>
          </a:prstGeom>
        </p:spPr>
      </p:pic>
      <p:pic>
        <p:nvPicPr>
          <p:cNvPr id="22" name="Picture 21" descr="Screen Shot 2018-12-05 at 19.32.46.png">
            <a:extLst>
              <a:ext uri="{FF2B5EF4-FFF2-40B4-BE49-F238E27FC236}">
                <a16:creationId xmlns:a16="http://schemas.microsoft.com/office/drawing/2014/main" id="{73923BED-4406-6C46-B39B-A18D85991F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 r="55890" b="24665"/>
          <a:stretch/>
        </p:blipFill>
        <p:spPr>
          <a:xfrm>
            <a:off x="4987518" y="4014402"/>
            <a:ext cx="4033372" cy="1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3176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safe to be modulated?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04D48-A867-2B4D-8030-362DC7FB72D8}"/>
              </a:ext>
            </a:extLst>
          </p:cNvPr>
          <p:cNvGrpSpPr/>
          <p:nvPr/>
        </p:nvGrpSpPr>
        <p:grpSpPr>
          <a:xfrm>
            <a:off x="443119" y="971631"/>
            <a:ext cx="8201735" cy="5418000"/>
            <a:chOff x="94126" y="1323326"/>
            <a:chExt cx="8201735" cy="5418000"/>
          </a:xfrm>
        </p:grpSpPr>
        <p:sp>
          <p:nvSpPr>
            <p:cNvPr id="18" name="Google Shape;357;p56">
              <a:extLst>
                <a:ext uri="{FF2B5EF4-FFF2-40B4-BE49-F238E27FC236}">
                  <a16:creationId xmlns:a16="http://schemas.microsoft.com/office/drawing/2014/main" id="{B5116FFE-11CB-A343-9CA8-F2A1D1243DA9}"/>
                </a:ext>
              </a:extLst>
            </p:cNvPr>
            <p:cNvSpPr txBox="1"/>
            <p:nvPr/>
          </p:nvSpPr>
          <p:spPr>
            <a:xfrm>
              <a:off x="2159216" y="4726791"/>
              <a:ext cx="6136645" cy="659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sz="26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193 genes with target safety information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493B0CF-38D7-9640-A6D0-36D746E93D3F}"/>
                </a:ext>
              </a:extLst>
            </p:cNvPr>
            <p:cNvGrpSpPr/>
            <p:nvPr/>
          </p:nvGrpSpPr>
          <p:grpSpPr>
            <a:xfrm>
              <a:off x="94126" y="1323326"/>
              <a:ext cx="2171412" cy="5418000"/>
              <a:chOff x="94126" y="1243814"/>
              <a:chExt cx="2171412" cy="5418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F359341-F434-AE40-8B71-E16E25D66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604" r="26483"/>
              <a:stretch/>
            </p:blipFill>
            <p:spPr>
              <a:xfrm>
                <a:off x="103472" y="1243814"/>
                <a:ext cx="1763146" cy="54180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A6C0B8-011F-614F-8520-CD0C6A1F05EC}"/>
                  </a:ext>
                </a:extLst>
              </p:cNvPr>
              <p:cNvSpPr/>
              <p:nvPr/>
            </p:nvSpPr>
            <p:spPr>
              <a:xfrm>
                <a:off x="103472" y="2168799"/>
                <a:ext cx="258830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4A0B2C-8592-A040-ADC3-F80B92DB0815}"/>
                  </a:ext>
                </a:extLst>
              </p:cNvPr>
              <p:cNvSpPr/>
              <p:nvPr/>
            </p:nvSpPr>
            <p:spPr>
              <a:xfrm>
                <a:off x="106719" y="2991151"/>
                <a:ext cx="158226" cy="484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C838EF-09EF-3045-B91B-FFCBDD45A7B7}"/>
                  </a:ext>
                </a:extLst>
              </p:cNvPr>
              <p:cNvSpPr/>
              <p:nvPr/>
            </p:nvSpPr>
            <p:spPr>
              <a:xfrm>
                <a:off x="104796" y="4177943"/>
                <a:ext cx="25750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383875D-EA7A-544C-94E8-23296D325F55}"/>
                  </a:ext>
                </a:extLst>
              </p:cNvPr>
              <p:cNvSpPr/>
              <p:nvPr/>
            </p:nvSpPr>
            <p:spPr>
              <a:xfrm>
                <a:off x="115428" y="4833426"/>
                <a:ext cx="17292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5D530-5E42-344E-BDF2-F941CB98B4AE}"/>
                  </a:ext>
                </a:extLst>
              </p:cNvPr>
              <p:cNvSpPr/>
              <p:nvPr/>
            </p:nvSpPr>
            <p:spPr>
              <a:xfrm>
                <a:off x="106718" y="4044648"/>
                <a:ext cx="129251" cy="133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5869F18-6AE2-CD4C-8216-1BD6D9CF9A01}"/>
                  </a:ext>
                </a:extLst>
              </p:cNvPr>
              <p:cNvSpPr/>
              <p:nvPr/>
            </p:nvSpPr>
            <p:spPr>
              <a:xfrm>
                <a:off x="94126" y="1270664"/>
                <a:ext cx="632668" cy="5064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D4C0DF-3547-4D49-87BF-7B291A8B99CF}"/>
                  </a:ext>
                </a:extLst>
              </p:cNvPr>
              <p:cNvSpPr/>
              <p:nvPr/>
            </p:nvSpPr>
            <p:spPr>
              <a:xfrm>
                <a:off x="1632870" y="1526040"/>
                <a:ext cx="632668" cy="1486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499B6C-6618-E248-8055-9B4EE41385C5}"/>
                  </a:ext>
                </a:extLst>
              </p:cNvPr>
              <p:cNvSpPr/>
              <p:nvPr/>
            </p:nvSpPr>
            <p:spPr>
              <a:xfrm>
                <a:off x="1497573" y="4299480"/>
                <a:ext cx="612715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FC1B406-28B4-CF4A-B17A-E159ADD90A7D}"/>
                  </a:ext>
                </a:extLst>
              </p:cNvPr>
              <p:cNvSpPr/>
              <p:nvPr/>
            </p:nvSpPr>
            <p:spPr>
              <a:xfrm>
                <a:off x="103472" y="4603541"/>
                <a:ext cx="483134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E8F0-D266-264A-B083-FE0F27982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5" t="1998" r="3450" b="47741"/>
            <a:stretch/>
          </p:blipFill>
          <p:spPr>
            <a:xfrm>
              <a:off x="2227669" y="1519512"/>
              <a:ext cx="5999739" cy="30888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0" name="Google Shape;357;p56">
            <a:extLst>
              <a:ext uri="{FF2B5EF4-FFF2-40B4-BE49-F238E27FC236}">
                <a16:creationId xmlns:a16="http://schemas.microsoft.com/office/drawing/2014/main" id="{4BE5916C-2507-5846-A250-D515B9314D45}"/>
              </a:ext>
            </a:extLst>
          </p:cNvPr>
          <p:cNvSpPr txBox="1"/>
          <p:nvPr/>
        </p:nvSpPr>
        <p:spPr>
          <a:xfrm>
            <a:off x="2554890" y="5174929"/>
            <a:ext cx="613664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Drowsiness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Increased heart rate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Hepatotoxicity</a:t>
            </a:r>
          </a:p>
        </p:txBody>
      </p:sp>
    </p:spTree>
    <p:extLst>
      <p:ext uri="{BB962C8B-B14F-4D97-AF65-F5344CB8AC3E}">
        <p14:creationId xmlns:p14="http://schemas.microsoft.com/office/powerpoint/2010/main" val="357172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32" name="Google Shape;432;p61" descr="screencapture-targetvalidation-org-disease-EFO_1000906-2018-09-20-17_15_0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351" y="2125413"/>
            <a:ext cx="6320041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 descr="chembl_logo_pi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5550" y="2968449"/>
            <a:ext cx="986594" cy="93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34" name="Google Shape;434;p61" descr="Screen Shot 2018-09-20 at 17.10.0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8575" y="4015833"/>
            <a:ext cx="1202173" cy="99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0659" y="3095448"/>
            <a:ext cx="71496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 descr="Screen Shot 2018-09-20 at 17.20.3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3661" y="2276282"/>
            <a:ext cx="20320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1"/>
          <p:cNvSpPr/>
          <p:nvPr/>
        </p:nvSpPr>
        <p:spPr>
          <a:xfrm>
            <a:off x="196412" y="294655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38" name="Google Shape;438;p61"/>
          <p:cNvSpPr txBox="1"/>
          <p:nvPr/>
        </p:nvSpPr>
        <p:spPr>
          <a:xfrm>
            <a:off x="248398" y="365951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5673004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8"/>
              </a:rPr>
              <a:t>https://docs.targetvalidation.org/getting-started/getting-started/disease-profile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6646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(Disease) Classification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636977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800" dirty="0">
                <a:hlinkClick r:id="rId3"/>
              </a:rPr>
              <a:t>https://www.targetvalidation.org/disease/EFO_0000685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E1C23-CCC6-0C41-BA97-AB10E14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8" y="1139310"/>
            <a:ext cx="7328263" cy="49404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323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225924" y="3367817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F19120-5836-EA4D-8ECA-B577B59EC668}"/>
              </a:ext>
            </a:extLst>
          </p:cNvPr>
          <p:cNvGrpSpPr/>
          <p:nvPr/>
        </p:nvGrpSpPr>
        <p:grpSpPr>
          <a:xfrm>
            <a:off x="0" y="1948252"/>
            <a:ext cx="8450727" cy="3781578"/>
            <a:chOff x="-195944" y="2037465"/>
            <a:chExt cx="8450727" cy="37815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1CA7A7-0902-4540-90E5-DAE3634AFA01}"/>
                </a:ext>
              </a:extLst>
            </p:cNvPr>
            <p:cNvGrpSpPr/>
            <p:nvPr/>
          </p:nvGrpSpPr>
          <p:grpSpPr>
            <a:xfrm>
              <a:off x="-195944" y="2037465"/>
              <a:ext cx="5208225" cy="3781578"/>
              <a:chOff x="-195944" y="2037465"/>
              <a:chExt cx="5208225" cy="3781578"/>
            </a:xfrm>
          </p:grpSpPr>
          <p:sp>
            <p:nvSpPr>
              <p:cNvPr id="3" name="Content Placeholder 5"/>
              <p:cNvSpPr txBox="1">
                <a:spLocks/>
              </p:cNvSpPr>
              <p:nvPr/>
            </p:nvSpPr>
            <p:spPr>
              <a:xfrm>
                <a:off x="1430755" y="2037465"/>
                <a:ext cx="1954826" cy="72274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3500" dirty="0">
                    <a:solidFill>
                      <a:srgbClr val="0091E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Demos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15FBC1-021E-5A43-8265-6ACCD75931E6}"/>
                  </a:ext>
                </a:extLst>
              </p:cNvPr>
              <p:cNvSpPr/>
              <p:nvPr/>
            </p:nvSpPr>
            <p:spPr>
              <a:xfrm>
                <a:off x="1321973" y="5326600"/>
                <a:ext cx="217239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Pages 16-25 </a:t>
                </a:r>
                <a:endParaRPr lang="en-GB" sz="2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7DA474-4E02-9049-8EFB-EC4D4B34B3B6}"/>
                  </a:ext>
                </a:extLst>
              </p:cNvPr>
              <p:cNvSpPr/>
              <p:nvPr/>
            </p:nvSpPr>
            <p:spPr>
              <a:xfrm>
                <a:off x="-195944" y="3401394"/>
                <a:ext cx="520822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(disease) annotations </a:t>
                </a:r>
              </a:p>
              <a:p>
                <a:pPr algn="ctr"/>
                <a:endParaRPr lang="en-US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centric workflow</a:t>
                </a:r>
                <a:endParaRPr lang="en-GB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89EE7-9E96-684A-B985-85BF0D1FA120}"/>
                </a:ext>
              </a:extLst>
            </p:cNvPr>
            <p:cNvGrpSpPr/>
            <p:nvPr/>
          </p:nvGrpSpPr>
          <p:grpSpPr>
            <a:xfrm>
              <a:off x="5348251" y="2037465"/>
              <a:ext cx="2906532" cy="3781578"/>
              <a:chOff x="5348251" y="2037465"/>
              <a:chExt cx="2906532" cy="3781578"/>
            </a:xfrm>
          </p:grpSpPr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D2976370-0F3A-4940-9823-2BB8AFB7E0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0951" y="2037465"/>
                <a:ext cx="2521132" cy="72274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3500" dirty="0">
                    <a:solidFill>
                      <a:srgbClr val="0091E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Exercises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5B83AD-7CEC-5D41-9891-5F2D030EF7C7}"/>
                  </a:ext>
                </a:extLst>
              </p:cNvPr>
              <p:cNvSpPr/>
              <p:nvPr/>
            </p:nvSpPr>
            <p:spPr>
              <a:xfrm>
                <a:off x="5715322" y="5326600"/>
                <a:ext cx="217239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Pages 26-29 </a:t>
                </a:r>
                <a:endParaRPr lang="en-GB" sz="2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B19C01-B070-ED4B-8C3E-240F0A5908BC}"/>
                  </a:ext>
                </a:extLst>
              </p:cNvPr>
              <p:cNvSpPr/>
              <p:nvPr/>
            </p:nvSpPr>
            <p:spPr>
              <a:xfrm>
                <a:off x="5348251" y="3401394"/>
                <a:ext cx="290653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Durvalumab</a:t>
                </a:r>
                <a:endParaRPr lang="en-US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IBD</a:t>
                </a:r>
              </a:p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EGRF</a:t>
                </a:r>
                <a:endParaRPr lang="en-GB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Google Shape;431;p61">
            <a:extLst>
              <a:ext uri="{FF2B5EF4-FFF2-40B4-BE49-F238E27FC236}">
                <a16:creationId xmlns:a16="http://schemas.microsoft.com/office/drawing/2014/main" id="{1DBB6E11-0837-6446-8B39-007F075A6126}"/>
              </a:ext>
            </a:extLst>
          </p:cNvPr>
          <p:cNvSpPr txBox="1"/>
          <p:nvPr/>
        </p:nvSpPr>
        <p:spPr>
          <a:xfrm>
            <a:off x="0" y="32117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Hands-on time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65005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Have you got a list of targets?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CD3C4-AB8C-394E-AE4B-D66E7FEC1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6"/>
          <a:stretch/>
        </p:blipFill>
        <p:spPr>
          <a:xfrm>
            <a:off x="1098550" y="987233"/>
            <a:ext cx="2832100" cy="56421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F422A-66BB-A644-87FE-1370F184D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95" b="17050"/>
          <a:stretch/>
        </p:blipFill>
        <p:spPr>
          <a:xfrm>
            <a:off x="4399115" y="1606239"/>
            <a:ext cx="3232608" cy="17171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7FB1F-647F-8245-9300-85C581A8D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702"/>
          <a:stretch/>
        </p:blipFill>
        <p:spPr>
          <a:xfrm>
            <a:off x="5512381" y="3808316"/>
            <a:ext cx="3232608" cy="1854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757C32-68C6-B542-86B8-D0D88566CAF7}"/>
              </a:ext>
            </a:extLst>
          </p:cNvPr>
          <p:cNvSpPr txBox="1"/>
          <p:nvPr/>
        </p:nvSpPr>
        <p:spPr>
          <a:xfrm rot="20473446">
            <a:off x="1393726" y="2408965"/>
            <a:ext cx="6799366" cy="2217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web interface, choose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search or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“Your target list” filtering</a:t>
            </a:r>
          </a:p>
        </p:txBody>
      </p:sp>
    </p:spTree>
    <p:extLst>
      <p:ext uri="{BB962C8B-B14F-4D97-AF65-F5344CB8AC3E}">
        <p14:creationId xmlns:p14="http://schemas.microsoft.com/office/powerpoint/2010/main" val="6851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Batch search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7D96-FDA1-B64D-B7A9-1AEE51DD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" y="1195872"/>
            <a:ext cx="9041270" cy="48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908FF3-16BC-EE41-901E-801C69F87DEC}"/>
              </a:ext>
            </a:extLst>
          </p:cNvPr>
          <p:cNvSpPr/>
          <p:nvPr/>
        </p:nvSpPr>
        <p:spPr>
          <a:xfrm>
            <a:off x="2170572" y="6362145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4"/>
              </a:rPr>
              <a:t>https://www.targetvalidation.org/batch-search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8680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Your target list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6E056-F121-CF47-B79F-70B6F750A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05"/>
          <a:stretch/>
        </p:blipFill>
        <p:spPr>
          <a:xfrm>
            <a:off x="439287" y="1064615"/>
            <a:ext cx="8295305" cy="560949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952516E1-77BF-0847-B5C5-C4F9FA2DA6B6}"/>
              </a:ext>
            </a:extLst>
          </p:cNvPr>
          <p:cNvSpPr/>
          <p:nvPr/>
        </p:nvSpPr>
        <p:spPr>
          <a:xfrm rot="5400000">
            <a:off x="836122" y="5156165"/>
            <a:ext cx="722961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765D9-48B8-734D-A3C3-8E8BC251B24D}"/>
              </a:ext>
            </a:extLst>
          </p:cNvPr>
          <p:cNvSpPr/>
          <p:nvPr/>
        </p:nvSpPr>
        <p:spPr>
          <a:xfrm>
            <a:off x="1719527" y="1064615"/>
            <a:ext cx="5419826" cy="376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1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79793" y="1618150"/>
            <a:ext cx="4344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https://platform-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api.opentargets.io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/v3/platform/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9793" y="2092512"/>
            <a:ext cx="2246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public/association/filter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793" y="2619135"/>
            <a:ext cx="7038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?target=ENSG00000163914&amp;size=10000&amp;fields=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target.id&amp;fields</a:t>
            </a:r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disease.id</a:t>
            </a:r>
            <a:endParaRPr lang="en-US" sz="16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90" y="1556609"/>
            <a:ext cx="1755003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30971"/>
            <a:ext cx="2204582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938" y="2557594"/>
            <a:ext cx="203270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-10404" y="386213"/>
            <a:ext cx="9154404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Platform REST API*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9606" y="571275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https://docs.targetvalidation.org/tutorials/rest-api</a:t>
            </a:r>
            <a:endParaRPr lang="en-GB" sz="1800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224;p47" descr="chrome.jpeg">
            <a:extLst>
              <a:ext uri="{FF2B5EF4-FFF2-40B4-BE49-F238E27FC236}">
                <a16:creationId xmlns:a16="http://schemas.microsoft.com/office/drawing/2014/main" id="{3AFAE069-C949-5344-BBBF-083E5BB620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0248" t="9845" r="9893" b="9581"/>
          <a:stretch/>
        </p:blipFill>
        <p:spPr>
          <a:xfrm>
            <a:off x="563939" y="4159974"/>
            <a:ext cx="642246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EBDD2-807F-8C41-945F-7C9E5CDA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23" y="4159974"/>
            <a:ext cx="651256" cy="6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80393-E952-1B4F-A6E9-128181192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645" y="4159974"/>
            <a:ext cx="625263" cy="64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87B69B-4B91-C242-8FA5-7B2EA473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084" y="4137726"/>
            <a:ext cx="684000" cy="684000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6945B3A3-1A37-C841-994A-0FD3D63C8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977" y="4067121"/>
            <a:ext cx="2920923" cy="128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50" lvl="1" indent="0" algn="ctr" eaLnBrk="1" hangingPunct="1">
              <a:spcAft>
                <a:spcPts val="1800"/>
              </a:spcAft>
              <a:buClrTx/>
              <a:buNone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client **</a:t>
            </a:r>
            <a:endParaRPr lang="en-US" sz="2600" b="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50" lvl="1" indent="-457200" algn="ctr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D54C5AC-3EFF-6D45-805C-DE3D7A46BBE2}"/>
              </a:ext>
            </a:extLst>
          </p:cNvPr>
          <p:cNvSpPr txBox="1">
            <a:spLocks/>
          </p:cNvSpPr>
          <p:nvPr/>
        </p:nvSpPr>
        <p:spPr>
          <a:xfrm>
            <a:off x="235336" y="5627489"/>
            <a:ext cx="439735" cy="539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</a:t>
            </a: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CEA018B7-9FE7-264A-9323-FD2EA8CCD10B}"/>
              </a:ext>
            </a:extLst>
          </p:cNvPr>
          <p:cNvSpPr txBox="1">
            <a:spLocks/>
          </p:cNvSpPr>
          <p:nvPr/>
        </p:nvSpPr>
        <p:spPr>
          <a:xfrm>
            <a:off x="-46812" y="6117602"/>
            <a:ext cx="1004030" cy="611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88F056-A367-9C4B-B938-DC2285018DA7}"/>
              </a:ext>
            </a:extLst>
          </p:cNvPr>
          <p:cNvSpPr/>
          <p:nvPr/>
        </p:nvSpPr>
        <p:spPr>
          <a:xfrm>
            <a:off x="759606" y="6238727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</a:t>
            </a:r>
            <a:r>
              <a:rPr lang="en-US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docs.targetvalidation.org</a:t>
            </a: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/tutorials/python-client</a:t>
            </a:r>
            <a:endParaRPr lang="en-US" sz="1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4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5"/>
          <p:cNvSpPr txBox="1">
            <a:spLocks/>
          </p:cNvSpPr>
          <p:nvPr/>
        </p:nvSpPr>
        <p:spPr>
          <a:xfrm>
            <a:off x="0" y="1652205"/>
            <a:ext cx="91440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Open Targets </a:t>
            </a:r>
          </a:p>
          <a:p>
            <a:pPr algn="just">
              <a:spcBef>
                <a:spcPts val="0"/>
              </a:spcBef>
            </a:pPr>
            <a:endParaRPr lang="en-GB" sz="2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talk + live demo + exercises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Break </a:t>
            </a: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10:30-10:45</a:t>
            </a: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Genetics: </a:t>
            </a:r>
            <a:r>
              <a:rPr lang="en-GB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 + exercises</a:t>
            </a:r>
          </a:p>
          <a:p>
            <a:pPr algn="just">
              <a:spcBef>
                <a:spcPts val="0"/>
              </a:spcBef>
            </a:pPr>
            <a:endParaRPr lang="en-GB" sz="2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survey and wrap up</a:t>
            </a:r>
          </a:p>
          <a:p>
            <a:pPr algn="just">
              <a:spcBef>
                <a:spcPts val="0"/>
              </a:spcBef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Font typeface="Arial"/>
              <a:buNone/>
            </a:pPr>
            <a:endParaRPr lang="en-GB" sz="2800" b="1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0" indent="0" algn="just">
              <a:spcBef>
                <a:spcPts val="0"/>
              </a:spcBef>
              <a:buFont typeface="Arial"/>
              <a:buNone/>
            </a:pPr>
            <a:endParaRPr lang="en-GB" sz="28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0" y="158207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This session 09:00-13:00</a:t>
            </a:r>
          </a:p>
        </p:txBody>
      </p:sp>
    </p:spTree>
    <p:extLst>
      <p:ext uri="{BB962C8B-B14F-4D97-AF65-F5344CB8AC3E}">
        <p14:creationId xmlns:p14="http://schemas.microsoft.com/office/powerpoint/2010/main" val="247708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763" y="47860"/>
            <a:ext cx="9134475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</p:txBody>
      </p:sp>
      <p:sp>
        <p:nvSpPr>
          <p:cNvPr id="2" name="Rectangle 1"/>
          <p:cNvSpPr/>
          <p:nvPr/>
        </p:nvSpPr>
        <p:spPr>
          <a:xfrm>
            <a:off x="2927960" y="6348957"/>
            <a:ext cx="3288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https://youtu.be/KQbfhwpeEvc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Shot 2018-06-06 at 12.44.1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2"/>
          <a:stretch/>
        </p:blipFill>
        <p:spPr>
          <a:xfrm>
            <a:off x="704966" y="996377"/>
            <a:ext cx="7734068" cy="51839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531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238986" y="2570983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0" y="2053110"/>
            <a:ext cx="9143999" cy="7227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hands-on exercises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E1-E3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4000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33-35 </a:t>
            </a:r>
            <a:endParaRPr lang="en-GB" sz="4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GB" sz="4000" b="1" u="sng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  <a:hlinkClick r:id="" action="ppaction://noaction"/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GB" sz="4000" b="1" u="sng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  <a:hlinkClick r:id="" action="ppaction://noaction"/>
            </a:endParaRPr>
          </a:p>
        </p:txBody>
      </p:sp>
    </p:spTree>
    <p:extLst>
      <p:ext uri="{BB962C8B-B14F-4D97-AF65-F5344CB8AC3E}">
        <p14:creationId xmlns:p14="http://schemas.microsoft.com/office/powerpoint/2010/main" val="294748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409763" y="433545"/>
            <a:ext cx="8354890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cs typeface="+mj-cs"/>
                <a:sym typeface="Calibri"/>
              </a:rPr>
              <a:t>Data integration: Open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BE2C7-1A48-F347-B5AF-07DC26F503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9763" y="1576545"/>
            <a:ext cx="4091938" cy="3979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4349BF3C-DE48-C945-AB52-F20CD84C3DE2}"/>
              </a:ext>
            </a:extLst>
          </p:cNvPr>
          <p:cNvSpPr txBox="1">
            <a:spLocks/>
          </p:cNvSpPr>
          <p:nvPr/>
        </p:nvSpPr>
        <p:spPr>
          <a:xfrm>
            <a:off x="0" y="242496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integration: web resources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8E5D9-30D4-7646-81ED-08D97646B43E}"/>
              </a:ext>
            </a:extLst>
          </p:cNvPr>
          <p:cNvSpPr/>
          <p:nvPr/>
        </p:nvSpPr>
        <p:spPr>
          <a:xfrm>
            <a:off x="-1" y="607800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https://www.opentargets.org/resources/#open-targets-platform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1ADE9-AB8C-AE46-8CF2-BA807FD1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715" y="1597004"/>
            <a:ext cx="4091938" cy="3958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1775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0" y="160428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Genetics. Why?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-394431" y="1122287"/>
            <a:ext cx="9538431" cy="75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Variants in Open Targets Platform annotated with VEP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301A7-EF92-3C40-87F1-A27EF6AB9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1535" r="1250" b="2898"/>
          <a:stretch/>
        </p:blipFill>
        <p:spPr>
          <a:xfrm>
            <a:off x="114300" y="1985963"/>
            <a:ext cx="8915400" cy="41290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A12919-03E6-5F4A-935D-825B66420E97}"/>
              </a:ext>
            </a:extLst>
          </p:cNvPr>
          <p:cNvSpPr/>
          <p:nvPr/>
        </p:nvSpPr>
        <p:spPr>
          <a:xfrm>
            <a:off x="0" y="6293047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https://www.targetvalidation.org/evidence/ENSG00000160712/EFO_0002609?view=sec:genetic_association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FC21A-95F4-394E-8B03-30EA4AF5B188}"/>
              </a:ext>
            </a:extLst>
          </p:cNvPr>
          <p:cNvSpPr txBox="1"/>
          <p:nvPr/>
        </p:nvSpPr>
        <p:spPr>
          <a:xfrm rot="20473446">
            <a:off x="979626" y="2747634"/>
            <a:ext cx="7562256" cy="14784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genetic associations in the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 </a:t>
            </a:r>
          </a:p>
        </p:txBody>
      </p:sp>
    </p:spTree>
    <p:extLst>
      <p:ext uri="{BB962C8B-B14F-4D97-AF65-F5344CB8AC3E}">
        <p14:creationId xmlns:p14="http://schemas.microsoft.com/office/powerpoint/2010/main" val="21933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0" y="360081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Genetics. Why?</a:t>
            </a:r>
          </a:p>
        </p:txBody>
      </p:sp>
      <p:pic>
        <p:nvPicPr>
          <p:cNvPr id="8" name="Picture 7" descr="Screen Shot 2018-12-06 at 14.18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278"/>
          <a:stretch/>
        </p:blipFill>
        <p:spPr>
          <a:xfrm>
            <a:off x="5605201" y="2010247"/>
            <a:ext cx="3507802" cy="2952000"/>
          </a:xfrm>
          <a:prstGeom prst="rect">
            <a:avLst/>
          </a:prstGeom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5197172" y="4856387"/>
            <a:ext cx="3181510" cy="6549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12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Lee et al (2017): </a:t>
            </a:r>
            <a:r>
              <a:rPr lang="is-IS" sz="12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PMID:29288389</a:t>
            </a:r>
            <a:endParaRPr lang="en-GB" sz="1200" dirty="0">
              <a:solidFill>
                <a:srgbClr val="4F81BD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26601-30A0-8543-9FE2-0DC3BB490291}"/>
              </a:ext>
            </a:extLst>
          </p:cNvPr>
          <p:cNvSpPr/>
          <p:nvPr/>
        </p:nvSpPr>
        <p:spPr>
          <a:xfrm>
            <a:off x="-240555" y="5511373"/>
            <a:ext cx="8052459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342900">
              <a:lnSpc>
                <a:spcPct val="150000"/>
              </a:lnSpc>
              <a:buClr>
                <a:srgbClr val="4F81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F81BD"/>
                </a:solidFill>
              </a:rPr>
              <a:t>2/3 of GWAS loci implicate a gene that is not the nearest gene to the most associated SNP</a:t>
            </a:r>
          </a:p>
        </p:txBody>
      </p:sp>
      <p:pic>
        <p:nvPicPr>
          <p:cNvPr id="5" name="Picture 4" descr="File:Mauritius Road Signs - Warning Sign - Other dangers.svg">
            <a:extLst>
              <a:ext uri="{FF2B5EF4-FFF2-40B4-BE49-F238E27FC236}">
                <a16:creationId xmlns:a16="http://schemas.microsoft.com/office/drawing/2014/main" id="{D77C87FD-0630-5C40-8484-EFEA895AA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11904" y="5625360"/>
            <a:ext cx="1133555" cy="998996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-394431" y="1757082"/>
            <a:ext cx="9538431" cy="65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Majority</a:t>
            </a: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loci </a:t>
            </a:r>
            <a:r>
              <a:rPr lang="en-US" sz="2600" b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coding regions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19715-8595-1347-B062-1410E811FD63}"/>
              </a:ext>
            </a:extLst>
          </p:cNvPr>
          <p:cNvSpPr txBox="1"/>
          <p:nvPr/>
        </p:nvSpPr>
        <p:spPr>
          <a:xfrm rot="20473446">
            <a:off x="979626" y="2378302"/>
            <a:ext cx="7562256" cy="2217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sense of GWAS</a:t>
            </a:r>
          </a:p>
          <a:p>
            <a:pPr marL="457200" indent="-457200" algn="ctr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 signal mapping</a:t>
            </a:r>
          </a:p>
          <a:p>
            <a:pPr marL="457200" indent="-457200" algn="ctr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Glimpses of the biology </a:t>
            </a:r>
          </a:p>
        </p:txBody>
      </p:sp>
    </p:spTree>
    <p:extLst>
      <p:ext uri="{BB962C8B-B14F-4D97-AF65-F5344CB8AC3E}">
        <p14:creationId xmlns:p14="http://schemas.microsoft.com/office/powerpoint/2010/main" val="247800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6ECAF-B95F-0546-9FB3-3CF25969F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36"/>
          <a:stretch/>
        </p:blipFill>
        <p:spPr>
          <a:xfrm>
            <a:off x="44450" y="1320583"/>
            <a:ext cx="9055100" cy="1360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F2C9A-E844-1740-B28E-F82B72BB2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4450" y="2681205"/>
            <a:ext cx="9055100" cy="224790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41BCD264-A2A7-0144-9D53-61F7D15A6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249" y="5086492"/>
            <a:ext cx="546033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lvl="1" indent="0" algn="just" eaLnBrk="1" hangingPunct="1">
              <a:spcAft>
                <a:spcPts val="1800"/>
              </a:spcAft>
              <a:buClrTx/>
              <a:buNone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rare and common </a:t>
            </a: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2BC20A-CC3E-9A4B-A113-BA1B48DE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839" y="5600440"/>
            <a:ext cx="1143001" cy="114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4096E-F452-9749-81A4-26CF8DF49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415" y="5640940"/>
            <a:ext cx="1062000" cy="1062000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998F0923-AE46-E74C-8863-6E49A5E0BDB7}"/>
              </a:ext>
            </a:extLst>
          </p:cNvPr>
          <p:cNvSpPr txBox="1">
            <a:spLocks/>
          </p:cNvSpPr>
          <p:nvPr/>
        </p:nvSpPr>
        <p:spPr>
          <a:xfrm>
            <a:off x="0" y="360081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Genetics. Why?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F3F40-0384-E944-A9D9-0226CBA2905C}"/>
              </a:ext>
            </a:extLst>
          </p:cNvPr>
          <p:cNvSpPr txBox="1"/>
          <p:nvPr/>
        </p:nvSpPr>
        <p:spPr>
          <a:xfrm rot="20473446">
            <a:off x="979626" y="2747634"/>
            <a:ext cx="7562256" cy="14784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Genetics increases success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it be used to guide target ID?</a:t>
            </a:r>
          </a:p>
        </p:txBody>
      </p:sp>
    </p:spTree>
    <p:extLst>
      <p:ext uri="{BB962C8B-B14F-4D97-AF65-F5344CB8AC3E}">
        <p14:creationId xmlns:p14="http://schemas.microsoft.com/office/powerpoint/2010/main" val="121968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2-07 at 12.37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02" y="2606777"/>
            <a:ext cx="5682593" cy="3581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34777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https://genetics.opentargets.org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2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C306343-AF9A-EC42-B09D-AECB0217FD7F}"/>
              </a:ext>
            </a:extLst>
          </p:cNvPr>
          <p:cNvSpPr/>
          <p:nvPr/>
        </p:nvSpPr>
        <p:spPr>
          <a:xfrm rot="16200000">
            <a:off x="7504620" y="2487500"/>
            <a:ext cx="415867" cy="59851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E9A73-F7E4-8B4D-9206-59268FC16650}"/>
              </a:ext>
            </a:extLst>
          </p:cNvPr>
          <p:cNvSpPr/>
          <p:nvPr/>
        </p:nvSpPr>
        <p:spPr>
          <a:xfrm>
            <a:off x="218087" y="1143353"/>
            <a:ext cx="8707820" cy="114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targets are implicated in disease from common </a:t>
            </a:r>
            <a:r>
              <a:rPr lang="en-US" sz="2400" b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genetic analysis?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6CC20972-7713-BD48-8325-B42B7B5E0D45}"/>
              </a:ext>
            </a:extLst>
          </p:cNvPr>
          <p:cNvSpPr txBox="1">
            <a:spLocks/>
          </p:cNvSpPr>
          <p:nvPr/>
        </p:nvSpPr>
        <p:spPr>
          <a:xfrm>
            <a:off x="-2" y="76302"/>
            <a:ext cx="9143999" cy="7750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Key question</a:t>
            </a:r>
          </a:p>
        </p:txBody>
      </p:sp>
    </p:spTree>
    <p:extLst>
      <p:ext uri="{BB962C8B-B14F-4D97-AF65-F5344CB8AC3E}">
        <p14:creationId xmlns:p14="http://schemas.microsoft.com/office/powerpoint/2010/main" val="422506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6CC20972-7713-BD48-8325-B42B7B5E0D45}"/>
              </a:ext>
            </a:extLst>
          </p:cNvPr>
          <p:cNvSpPr txBox="1">
            <a:spLocks/>
          </p:cNvSpPr>
          <p:nvPr/>
        </p:nvSpPr>
        <p:spPr>
          <a:xfrm>
            <a:off x="-3" y="270343"/>
            <a:ext cx="9143999" cy="7750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Genetics: data sources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4E239D-9FB8-C645-9E8A-5CD611C98915}"/>
              </a:ext>
            </a:extLst>
          </p:cNvPr>
          <p:cNvSpPr/>
          <p:nvPr/>
        </p:nvSpPr>
        <p:spPr>
          <a:xfrm>
            <a:off x="322345" y="1838702"/>
            <a:ext cx="4281838" cy="3099523"/>
          </a:xfrm>
          <a:prstGeom prst="roundRect">
            <a:avLst/>
          </a:prstGeom>
          <a:solidFill>
            <a:schemeClr val="bg1">
              <a:lumMod val="75000"/>
              <a:alpha val="14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64336E-9ABA-FE43-8495-93562625EDFF}"/>
              </a:ext>
            </a:extLst>
          </p:cNvPr>
          <p:cNvSpPr/>
          <p:nvPr/>
        </p:nvSpPr>
        <p:spPr>
          <a:xfrm>
            <a:off x="4974185" y="1844719"/>
            <a:ext cx="3747748" cy="3093506"/>
          </a:xfrm>
          <a:prstGeom prst="roundRect">
            <a:avLst/>
          </a:prstGeom>
          <a:solidFill>
            <a:srgbClr val="BFBFBF">
              <a:alpha val="14000"/>
            </a:srgb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337;p50">
            <a:extLst>
              <a:ext uri="{FF2B5EF4-FFF2-40B4-BE49-F238E27FC236}">
                <a16:creationId xmlns:a16="http://schemas.microsoft.com/office/drawing/2014/main" id="{7C45903E-0746-B84A-9BD4-082705BD2CA9}"/>
              </a:ext>
            </a:extLst>
          </p:cNvPr>
          <p:cNvSpPr txBox="1"/>
          <p:nvPr/>
        </p:nvSpPr>
        <p:spPr>
          <a:xfrm>
            <a:off x="4974185" y="1892765"/>
            <a:ext cx="3495838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800" b="1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Variants – Gene</a:t>
            </a:r>
            <a:endParaRPr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57;p50">
            <a:extLst>
              <a:ext uri="{FF2B5EF4-FFF2-40B4-BE49-F238E27FC236}">
                <a16:creationId xmlns:a16="http://schemas.microsoft.com/office/drawing/2014/main" id="{A6F88C83-B803-1343-A49B-B73396A6F5D6}"/>
              </a:ext>
            </a:extLst>
          </p:cNvPr>
          <p:cNvSpPr txBox="1"/>
          <p:nvPr/>
        </p:nvSpPr>
        <p:spPr>
          <a:xfrm>
            <a:off x="1419473" y="2579263"/>
            <a:ext cx="321366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GB" sz="16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~ 5000 SNP-trait associations</a:t>
            </a:r>
          </a:p>
          <a:p>
            <a:pPr algn="just">
              <a:lnSpc>
                <a:spcPct val="150000"/>
              </a:lnSpc>
            </a:pPr>
            <a:r>
              <a:rPr lang="en-GB" sz="16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201 summary statistics </a:t>
            </a:r>
          </a:p>
          <a:p>
            <a:pPr algn="just">
              <a:lnSpc>
                <a:spcPct val="150000"/>
              </a:lnSpc>
            </a:pPr>
            <a:endParaRPr sz="12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689CF-6744-364B-9014-C10DD15172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1668" y="3771783"/>
            <a:ext cx="2719605" cy="485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8BAA07-DDEF-3947-8D81-754196862F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0868" y="3143573"/>
            <a:ext cx="2787304" cy="525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1A20E-87A4-D149-B1CF-D167036298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6790" b="12060"/>
          <a:stretch/>
        </p:blipFill>
        <p:spPr>
          <a:xfrm>
            <a:off x="5221639" y="2595306"/>
            <a:ext cx="1451360" cy="485805"/>
          </a:xfrm>
          <a:prstGeom prst="rect">
            <a:avLst/>
          </a:prstGeom>
        </p:spPr>
      </p:pic>
      <p:sp>
        <p:nvSpPr>
          <p:cNvPr id="17" name="Google Shape;336;p50">
            <a:extLst>
              <a:ext uri="{FF2B5EF4-FFF2-40B4-BE49-F238E27FC236}">
                <a16:creationId xmlns:a16="http://schemas.microsoft.com/office/drawing/2014/main" id="{A9618791-1829-0740-9ECD-0B875D182A45}"/>
              </a:ext>
            </a:extLst>
          </p:cNvPr>
          <p:cNvSpPr txBox="1"/>
          <p:nvPr/>
        </p:nvSpPr>
        <p:spPr>
          <a:xfrm>
            <a:off x="556614" y="1959589"/>
            <a:ext cx="38133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800" b="1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Variants – Traits</a:t>
            </a:r>
            <a:endParaRPr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oogle Shape;301;p48">
            <a:extLst>
              <a:ext uri="{FF2B5EF4-FFF2-40B4-BE49-F238E27FC236}">
                <a16:creationId xmlns:a16="http://schemas.microsoft.com/office/drawing/2014/main" id="{1062DE51-021B-D541-A2D4-EB79116275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95" y="2523104"/>
            <a:ext cx="782876" cy="78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02;p48">
            <a:extLst>
              <a:ext uri="{FF2B5EF4-FFF2-40B4-BE49-F238E27FC236}">
                <a16:creationId xmlns:a16="http://schemas.microsoft.com/office/drawing/2014/main" id="{C7623967-955D-AB41-90BE-B040C4F2511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4757" b="22871"/>
          <a:stretch/>
        </p:blipFill>
        <p:spPr>
          <a:xfrm>
            <a:off x="413553" y="3581500"/>
            <a:ext cx="1838775" cy="5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57;p50">
            <a:extLst>
              <a:ext uri="{FF2B5EF4-FFF2-40B4-BE49-F238E27FC236}">
                <a16:creationId xmlns:a16="http://schemas.microsoft.com/office/drawing/2014/main" id="{29A9C4BB-9C2E-5541-BB44-903325937FBF}"/>
              </a:ext>
            </a:extLst>
          </p:cNvPr>
          <p:cNvSpPr txBox="1"/>
          <p:nvPr/>
        </p:nvSpPr>
        <p:spPr>
          <a:xfrm>
            <a:off x="711363" y="4103422"/>
            <a:ext cx="4275052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GB" sz="16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2,139 summary statistics (Neale round 2)</a:t>
            </a:r>
          </a:p>
          <a:p>
            <a:pPr algn="just">
              <a:lnSpc>
                <a:spcPct val="150000"/>
              </a:lnSpc>
            </a:pPr>
            <a:r>
              <a:rPr lang="en-GB" sz="16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1,281 summary statistics (SAIGE)</a:t>
            </a:r>
          </a:p>
          <a:p>
            <a:pPr algn="just">
              <a:lnSpc>
                <a:spcPct val="150000"/>
              </a:lnSpc>
            </a:pPr>
            <a:endParaRPr lang="en-GB" sz="1600" dirty="0">
              <a:solidFill>
                <a:srgbClr val="4F81BD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>
              <a:lnSpc>
                <a:spcPct val="150000"/>
              </a:lnSpc>
            </a:pPr>
            <a:endParaRPr lang="en-GB" sz="1600" dirty="0">
              <a:solidFill>
                <a:srgbClr val="4F81BD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sz="1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311;p48">
            <a:extLst>
              <a:ext uri="{FF2B5EF4-FFF2-40B4-BE49-F238E27FC236}">
                <a16:creationId xmlns:a16="http://schemas.microsoft.com/office/drawing/2014/main" id="{4E97DFA8-B034-524B-8DF4-68419A565511}"/>
              </a:ext>
            </a:extLst>
          </p:cNvPr>
          <p:cNvSpPr/>
          <p:nvPr/>
        </p:nvSpPr>
        <p:spPr>
          <a:xfrm>
            <a:off x="7199437" y="2633084"/>
            <a:ext cx="569577" cy="219444"/>
          </a:xfrm>
          <a:prstGeom prst="homePlate">
            <a:avLst>
              <a:gd name="adj" fmla="val 32968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>
                <a:latin typeface="+mn-lt"/>
              </a:rPr>
              <a:t>91 tissues</a:t>
            </a:r>
            <a:endParaRPr sz="700" dirty="0">
              <a:latin typeface="+mn-lt"/>
            </a:endParaRPr>
          </a:p>
        </p:txBody>
      </p:sp>
      <p:sp>
        <p:nvSpPr>
          <p:cNvPr id="26" name="Google Shape;312;p48">
            <a:extLst>
              <a:ext uri="{FF2B5EF4-FFF2-40B4-BE49-F238E27FC236}">
                <a16:creationId xmlns:a16="http://schemas.microsoft.com/office/drawing/2014/main" id="{15B3F19D-3DC8-9547-B862-2B19C9C47985}"/>
              </a:ext>
            </a:extLst>
          </p:cNvPr>
          <p:cNvSpPr/>
          <p:nvPr/>
        </p:nvSpPr>
        <p:spPr>
          <a:xfrm>
            <a:off x="7199437" y="2852528"/>
            <a:ext cx="569577" cy="219444"/>
          </a:xfrm>
          <a:prstGeom prst="homePlate">
            <a:avLst>
              <a:gd name="adj" fmla="val 33439"/>
            </a:avLst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+mn-lt"/>
              </a:rPr>
              <a:t>Blood</a:t>
            </a:r>
            <a:endParaRPr sz="1000" dirty="0">
              <a:latin typeface="+mn-lt"/>
            </a:endParaRPr>
          </a:p>
        </p:txBody>
      </p:sp>
      <p:sp>
        <p:nvSpPr>
          <p:cNvPr id="27" name="Google Shape;319;p48">
            <a:extLst>
              <a:ext uri="{FF2B5EF4-FFF2-40B4-BE49-F238E27FC236}">
                <a16:creationId xmlns:a16="http://schemas.microsoft.com/office/drawing/2014/main" id="{02ED465E-03E4-7E4F-84EA-2378C0E94CF0}"/>
              </a:ext>
            </a:extLst>
          </p:cNvPr>
          <p:cNvSpPr/>
          <p:nvPr/>
        </p:nvSpPr>
        <p:spPr>
          <a:xfrm>
            <a:off x="6613460" y="2633034"/>
            <a:ext cx="665412" cy="219444"/>
          </a:xfrm>
          <a:prstGeom prst="homePlate">
            <a:avLst>
              <a:gd name="adj" fmla="val 32968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latin typeface="+mn-lt"/>
              </a:rPr>
              <a:t>eQTL</a:t>
            </a:r>
            <a:endParaRPr sz="1000" dirty="0">
              <a:latin typeface="+mn-lt"/>
            </a:endParaRPr>
          </a:p>
        </p:txBody>
      </p:sp>
      <p:sp>
        <p:nvSpPr>
          <p:cNvPr id="28" name="Google Shape;320;p48">
            <a:extLst>
              <a:ext uri="{FF2B5EF4-FFF2-40B4-BE49-F238E27FC236}">
                <a16:creationId xmlns:a16="http://schemas.microsoft.com/office/drawing/2014/main" id="{ED40E365-805B-874A-B6E7-788F6FCDB4C8}"/>
              </a:ext>
            </a:extLst>
          </p:cNvPr>
          <p:cNvSpPr/>
          <p:nvPr/>
        </p:nvSpPr>
        <p:spPr>
          <a:xfrm>
            <a:off x="6613460" y="2852478"/>
            <a:ext cx="665412" cy="219444"/>
          </a:xfrm>
          <a:prstGeom prst="homePlate">
            <a:avLst>
              <a:gd name="adj" fmla="val 33439"/>
            </a:avLst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+mn-lt"/>
              </a:rPr>
              <a:t>pQTL</a:t>
            </a:r>
            <a:endParaRPr sz="1000">
              <a:latin typeface="+mn-lt"/>
            </a:endParaRPr>
          </a:p>
        </p:txBody>
      </p:sp>
      <p:sp>
        <p:nvSpPr>
          <p:cNvPr id="30" name="Google Shape;357;p50">
            <a:extLst>
              <a:ext uri="{FF2B5EF4-FFF2-40B4-BE49-F238E27FC236}">
                <a16:creationId xmlns:a16="http://schemas.microsoft.com/office/drawing/2014/main" id="{28DB74E8-ABEA-B642-AF52-860AAE5BF4F0}"/>
              </a:ext>
            </a:extLst>
          </p:cNvPr>
          <p:cNvSpPr txBox="1"/>
          <p:nvPr/>
        </p:nvSpPr>
        <p:spPr>
          <a:xfrm>
            <a:off x="5169010" y="4370586"/>
            <a:ext cx="3747749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Distance to TSS (transcript start site)</a:t>
            </a:r>
            <a:endParaRPr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928E0E-7A0A-6F43-A694-B3D563350BF1}"/>
              </a:ext>
            </a:extLst>
          </p:cNvPr>
          <p:cNvSpPr/>
          <p:nvPr/>
        </p:nvSpPr>
        <p:spPr>
          <a:xfrm>
            <a:off x="-3" y="5710685"/>
            <a:ext cx="9144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linkClick r:id="rId8"/>
              </a:rPr>
              <a:t>https://genetics-docs.opentargets.org/our-approach/data-sources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8210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6-09 at 11.12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683530" y="37607828"/>
            <a:ext cx="1374636" cy="1367998"/>
          </a:xfrm>
          <a:prstGeom prst="rect">
            <a:avLst/>
          </a:prstGeom>
        </p:spPr>
      </p:pic>
      <p:pic>
        <p:nvPicPr>
          <p:cNvPr id="12" name="Picture 11" descr="Screen Shot 2017-06-09 at 11.12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027308" y="37607828"/>
            <a:ext cx="1376280" cy="1367998"/>
          </a:xfrm>
          <a:prstGeom prst="rect">
            <a:avLst/>
          </a:prstGeom>
        </p:spPr>
      </p:pic>
      <p:pic>
        <p:nvPicPr>
          <p:cNvPr id="13" name="Picture 12" descr="Screen Shot 2017-06-09 at 11.12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362743" y="37607828"/>
            <a:ext cx="1384623" cy="1367998"/>
          </a:xfrm>
          <a:prstGeom prst="rect">
            <a:avLst/>
          </a:prstGeom>
        </p:spPr>
      </p:pic>
      <p:pic>
        <p:nvPicPr>
          <p:cNvPr id="14" name="Picture 13" descr="Screen Shot 2017-06-09 at 11.12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835930" y="37760228"/>
            <a:ext cx="1374636" cy="1367998"/>
          </a:xfrm>
          <a:prstGeom prst="rect">
            <a:avLst/>
          </a:prstGeom>
        </p:spPr>
      </p:pic>
      <p:pic>
        <p:nvPicPr>
          <p:cNvPr id="15" name="Picture 14" descr="Screen Shot 2017-06-09 at 11.12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179708" y="37760228"/>
            <a:ext cx="1376280" cy="1367998"/>
          </a:xfrm>
          <a:prstGeom prst="rect">
            <a:avLst/>
          </a:prstGeom>
        </p:spPr>
      </p:pic>
      <p:pic>
        <p:nvPicPr>
          <p:cNvPr id="16" name="Picture 15" descr="Screen Shot 2017-06-09 at 11.12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515143" y="37760228"/>
            <a:ext cx="1384623" cy="1367998"/>
          </a:xfrm>
          <a:prstGeom prst="rect">
            <a:avLst/>
          </a:prstGeom>
        </p:spPr>
      </p:pic>
      <p:pic>
        <p:nvPicPr>
          <p:cNvPr id="17" name="Picture 16" descr="Screen Shot 2017-06-09 at 11.12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667543" y="37912628"/>
            <a:ext cx="1384623" cy="13679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Genetics: data model</a:t>
            </a:r>
          </a:p>
        </p:txBody>
      </p:sp>
      <p:sp>
        <p:nvSpPr>
          <p:cNvPr id="24" name="Google Shape;366;p51"/>
          <p:cNvSpPr/>
          <p:nvPr/>
        </p:nvSpPr>
        <p:spPr>
          <a:xfrm>
            <a:off x="855126" y="2099245"/>
            <a:ext cx="685800" cy="685800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</a:t>
            </a:r>
            <a:endParaRPr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367;p51"/>
          <p:cNvSpPr/>
          <p:nvPr/>
        </p:nvSpPr>
        <p:spPr>
          <a:xfrm>
            <a:off x="3101577" y="2073845"/>
            <a:ext cx="685800" cy="685800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2400" dirty="0">
              <a:solidFill>
                <a:srgbClr val="44546A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</a:t>
            </a:r>
            <a:r>
              <a:rPr lang="en-GB" sz="2400" baseline="-250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</a:t>
            </a:r>
            <a:endParaRPr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2400" dirty="0">
              <a:solidFill>
                <a:srgbClr val="44546A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6" name="Google Shape;368;p51"/>
          <p:cNvSpPr/>
          <p:nvPr/>
        </p:nvSpPr>
        <p:spPr>
          <a:xfrm>
            <a:off x="7615733" y="2082776"/>
            <a:ext cx="685800" cy="685800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2400" dirty="0">
              <a:solidFill>
                <a:srgbClr val="44546A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</a:t>
            </a:r>
            <a:endParaRPr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2400" dirty="0">
              <a:solidFill>
                <a:srgbClr val="44546A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27" name="Google Shape;369;p51"/>
          <p:cNvCxnSpPr/>
          <p:nvPr/>
        </p:nvCxnSpPr>
        <p:spPr>
          <a:xfrm>
            <a:off x="1540926" y="2438375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370;p51"/>
          <p:cNvSpPr txBox="1"/>
          <p:nvPr/>
        </p:nvSpPr>
        <p:spPr>
          <a:xfrm>
            <a:off x="373103" y="4441255"/>
            <a:ext cx="8655378" cy="262777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GB" sz="24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 	Study </a:t>
            </a:r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(traits from UK Biobank and GWAS </a:t>
            </a:r>
            <a:r>
              <a:rPr lang="en-GB" dirty="0" err="1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catalog</a:t>
            </a:r>
            <a:r>
              <a:rPr lang="en-GB" sz="24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)</a:t>
            </a:r>
            <a:endParaRPr sz="2400" dirty="0">
              <a:solidFill>
                <a:srgbClr val="7F7F7F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>
              <a:lnSpc>
                <a:spcPct val="130000"/>
              </a:lnSpc>
            </a:pPr>
            <a:r>
              <a:rPr lang="en-GB" sz="24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</a:t>
            </a:r>
            <a:r>
              <a:rPr lang="en-GB" sz="2400" baseline="-250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</a:t>
            </a:r>
            <a:r>
              <a:rPr lang="en-GB" sz="24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	Lead variant </a:t>
            </a:r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(associated with traits from GWAS </a:t>
            </a:r>
            <a:r>
              <a:rPr lang="en-GB" dirty="0" err="1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catalog</a:t>
            </a:r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)</a:t>
            </a:r>
            <a:endParaRPr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GB" sz="24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</a:t>
            </a:r>
            <a:r>
              <a:rPr lang="en-GB" sz="2400" baseline="-250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</a:t>
            </a:r>
            <a:r>
              <a:rPr lang="en-GB" sz="24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Tag variant </a:t>
            </a:r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(possible causal, expanded from V</a:t>
            </a:r>
            <a:r>
              <a:rPr lang="en-GB" baseline="-250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</a:t>
            </a:r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)</a:t>
            </a:r>
            <a:endParaRPr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GB" sz="2400" dirty="0">
                <a:solidFill>
                  <a:srgbClr val="7F7F7F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	Gene</a:t>
            </a:r>
            <a:endParaRPr sz="2400" dirty="0">
              <a:solidFill>
                <a:srgbClr val="7F7F7F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29" name="Google Shape;371;p51"/>
          <p:cNvCxnSpPr/>
          <p:nvPr/>
        </p:nvCxnSpPr>
        <p:spPr>
          <a:xfrm>
            <a:off x="3797499" y="2425678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372;p51"/>
          <p:cNvCxnSpPr/>
          <p:nvPr/>
        </p:nvCxnSpPr>
        <p:spPr>
          <a:xfrm>
            <a:off x="1540926" y="2438375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74;p51"/>
          <p:cNvSpPr txBox="1"/>
          <p:nvPr/>
        </p:nvSpPr>
        <p:spPr>
          <a:xfrm>
            <a:off x="1913207" y="2099252"/>
            <a:ext cx="816075" cy="3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GB" sz="1500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p-value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Google Shape;375;p51"/>
          <p:cNvSpPr txBox="1"/>
          <p:nvPr/>
        </p:nvSpPr>
        <p:spPr>
          <a:xfrm>
            <a:off x="1604055" y="2495053"/>
            <a:ext cx="143437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GWAS </a:t>
            </a:r>
            <a:r>
              <a:rPr lang="en-GB" sz="1500" dirty="0" err="1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Catalog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UK Biobank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376;p51"/>
          <p:cNvSpPr/>
          <p:nvPr/>
        </p:nvSpPr>
        <p:spPr>
          <a:xfrm>
            <a:off x="5356701" y="2082776"/>
            <a:ext cx="685800" cy="685800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2400" dirty="0">
              <a:solidFill>
                <a:srgbClr val="44546A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</a:t>
            </a:r>
            <a:r>
              <a:rPr lang="en-GB" sz="2400" baseline="-25000" dirty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</a:t>
            </a:r>
            <a:endParaRPr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2400" dirty="0">
              <a:solidFill>
                <a:srgbClr val="44546A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6" name="Google Shape;377;p51"/>
          <p:cNvSpPr txBox="1"/>
          <p:nvPr/>
        </p:nvSpPr>
        <p:spPr>
          <a:xfrm>
            <a:off x="3779312" y="2495058"/>
            <a:ext cx="145979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Fine mapping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LD expansion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Google Shape;378;p51"/>
          <p:cNvSpPr txBox="1"/>
          <p:nvPr/>
        </p:nvSpPr>
        <p:spPr>
          <a:xfrm>
            <a:off x="3828003" y="1902393"/>
            <a:ext cx="1464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1500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r>
              <a:rPr lang="en-GB" sz="1500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Posterior Prob.</a:t>
            </a:r>
          </a:p>
          <a:p>
            <a:pPr algn="ctr"/>
            <a:r>
              <a:rPr lang="en-GB" sz="1500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Google Shape;379;p51"/>
          <p:cNvCxnSpPr/>
          <p:nvPr/>
        </p:nvCxnSpPr>
        <p:spPr>
          <a:xfrm>
            <a:off x="6042501" y="2416745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380;p51"/>
          <p:cNvSpPr txBox="1"/>
          <p:nvPr/>
        </p:nvSpPr>
        <p:spPr>
          <a:xfrm>
            <a:off x="6062744" y="2496999"/>
            <a:ext cx="1695940" cy="123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TSS distance</a:t>
            </a:r>
          </a:p>
          <a:p>
            <a:pPr algn="ctr">
              <a:lnSpc>
                <a:spcPct val="150000"/>
              </a:lnSpc>
            </a:pPr>
            <a:r>
              <a:rPr lang="en-GB" sz="1500" dirty="0" err="1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eQTL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GB" sz="1500" dirty="0" err="1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pQTL</a:t>
            </a: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PCHI-C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FANTOM5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VEP</a:t>
            </a:r>
          </a:p>
          <a:p>
            <a:pPr algn="ctr">
              <a:lnSpc>
                <a:spcPct val="150000"/>
              </a:lnSpc>
            </a:pP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500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oogle Shape;381;p51"/>
          <p:cNvSpPr txBox="1"/>
          <p:nvPr/>
        </p:nvSpPr>
        <p:spPr>
          <a:xfrm>
            <a:off x="5828382" y="1642336"/>
            <a:ext cx="1930302" cy="3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Aggregated functional score</a:t>
            </a:r>
          </a:p>
          <a:p>
            <a:pPr algn="ctr"/>
            <a:r>
              <a:rPr lang="en-GB" sz="15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(V2G)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477162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https://genetics-docs.opentargets.org/our-approach/pipeline-overview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8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/>
      <p:bldP spid="32" grpId="0"/>
      <p:bldP spid="44" grpId="0"/>
      <p:bldP spid="46" grpId="0"/>
      <p:bldP spid="47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Aggregated functional score (V2G)</a:t>
            </a:r>
          </a:p>
        </p:txBody>
      </p:sp>
      <p:sp>
        <p:nvSpPr>
          <p:cNvPr id="21" name="Google Shape;386;p50">
            <a:extLst>
              <a:ext uri="{FF2B5EF4-FFF2-40B4-BE49-F238E27FC236}">
                <a16:creationId xmlns:a16="http://schemas.microsoft.com/office/drawing/2014/main" id="{21C0E648-5316-4A46-9EC8-F8F6D7CFD10C}"/>
              </a:ext>
            </a:extLst>
          </p:cNvPr>
          <p:cNvSpPr/>
          <p:nvPr/>
        </p:nvSpPr>
        <p:spPr>
          <a:xfrm>
            <a:off x="2005108" y="3821465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387;p50">
            <a:extLst>
              <a:ext uri="{FF2B5EF4-FFF2-40B4-BE49-F238E27FC236}">
                <a16:creationId xmlns:a16="http://schemas.microsoft.com/office/drawing/2014/main" id="{F4C1E460-9BF7-074D-89AB-9C903F41C078}"/>
              </a:ext>
            </a:extLst>
          </p:cNvPr>
          <p:cNvSpPr/>
          <p:nvPr/>
        </p:nvSpPr>
        <p:spPr>
          <a:xfrm>
            <a:off x="7124393" y="3073320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</a:t>
            </a: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3" name="Google Shape;388;p50">
            <a:extLst>
              <a:ext uri="{FF2B5EF4-FFF2-40B4-BE49-F238E27FC236}">
                <a16:creationId xmlns:a16="http://schemas.microsoft.com/office/drawing/2014/main" id="{31D66B47-B3F6-6B4F-8ADB-164D9DE1F6CC}"/>
              </a:ext>
            </a:extLst>
          </p:cNvPr>
          <p:cNvSpPr/>
          <p:nvPr/>
        </p:nvSpPr>
        <p:spPr>
          <a:xfrm>
            <a:off x="5247959" y="3488956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</a:t>
            </a:r>
            <a:r>
              <a:rPr lang="en-GB" sz="1600" b="0" i="0" u="none" strike="noStrike" cap="none" baseline="-2500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4" name="Google Shape;389;p50">
            <a:extLst>
              <a:ext uri="{FF2B5EF4-FFF2-40B4-BE49-F238E27FC236}">
                <a16:creationId xmlns:a16="http://schemas.microsoft.com/office/drawing/2014/main" id="{A8AD6659-91EB-B64D-A2A2-3BE664B06347}"/>
              </a:ext>
            </a:extLst>
          </p:cNvPr>
          <p:cNvSpPr/>
          <p:nvPr/>
        </p:nvSpPr>
        <p:spPr>
          <a:xfrm>
            <a:off x="3379838" y="3821465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</a:t>
            </a:r>
            <a:r>
              <a:rPr lang="en-GB" sz="1600" b="0" i="0" u="none" strike="noStrike" cap="none" baseline="-2500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5" name="Google Shape;390;p50">
            <a:extLst>
              <a:ext uri="{FF2B5EF4-FFF2-40B4-BE49-F238E27FC236}">
                <a16:creationId xmlns:a16="http://schemas.microsoft.com/office/drawing/2014/main" id="{D59636BB-A4D5-8D46-BFA1-6720F6A05792}"/>
              </a:ext>
            </a:extLst>
          </p:cNvPr>
          <p:cNvSpPr/>
          <p:nvPr/>
        </p:nvSpPr>
        <p:spPr>
          <a:xfrm>
            <a:off x="5247959" y="4234540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</a:t>
            </a:r>
            <a:r>
              <a:rPr lang="en-GB" sz="1600" b="0" i="0" u="none" strike="noStrike" cap="none" baseline="-2500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6" name="Google Shape;391;p50">
            <a:extLst>
              <a:ext uri="{FF2B5EF4-FFF2-40B4-BE49-F238E27FC236}">
                <a16:creationId xmlns:a16="http://schemas.microsoft.com/office/drawing/2014/main" id="{A553DADC-9FB3-894B-AC97-F3D7347A36CF}"/>
              </a:ext>
            </a:extLst>
          </p:cNvPr>
          <p:cNvSpPr/>
          <p:nvPr/>
        </p:nvSpPr>
        <p:spPr>
          <a:xfrm>
            <a:off x="5247959" y="4980124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</a:t>
            </a:r>
            <a:r>
              <a:rPr lang="en-GB" sz="1600" b="0" i="0" u="none" strike="noStrike" cap="none" baseline="-2500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</a:t>
            </a: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7" name="Google Shape;392;p50">
            <a:extLst>
              <a:ext uri="{FF2B5EF4-FFF2-40B4-BE49-F238E27FC236}">
                <a16:creationId xmlns:a16="http://schemas.microsoft.com/office/drawing/2014/main" id="{ADEBD41C-E67C-E94D-9598-8CA2B95D457D}"/>
              </a:ext>
            </a:extLst>
          </p:cNvPr>
          <p:cNvSpPr/>
          <p:nvPr/>
        </p:nvSpPr>
        <p:spPr>
          <a:xfrm>
            <a:off x="5247959" y="2745150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</a:t>
            </a:r>
            <a:r>
              <a:rPr lang="en-GB" sz="1600" b="0" i="0" u="none" strike="noStrike" cap="none" baseline="-25000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</a:t>
            </a:r>
            <a:endParaRPr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8" name="Google Shape;393;p50">
            <a:extLst>
              <a:ext uri="{FF2B5EF4-FFF2-40B4-BE49-F238E27FC236}">
                <a16:creationId xmlns:a16="http://schemas.microsoft.com/office/drawing/2014/main" id="{3BE330B5-214B-D142-AB1E-AD2AE4431429}"/>
              </a:ext>
            </a:extLst>
          </p:cNvPr>
          <p:cNvSpPr/>
          <p:nvPr/>
        </p:nvSpPr>
        <p:spPr>
          <a:xfrm>
            <a:off x="7124393" y="3817126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</a:t>
            </a:r>
            <a:endParaRPr sz="1600" b="0" i="0" u="none" strike="noStrike" cap="none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" name="Google Shape;394;p50">
            <a:extLst>
              <a:ext uri="{FF2B5EF4-FFF2-40B4-BE49-F238E27FC236}">
                <a16:creationId xmlns:a16="http://schemas.microsoft.com/office/drawing/2014/main" id="{B2844D36-7CBA-1F4E-A6E7-06A6894CC107}"/>
              </a:ext>
            </a:extLst>
          </p:cNvPr>
          <p:cNvSpPr/>
          <p:nvPr/>
        </p:nvSpPr>
        <p:spPr>
          <a:xfrm>
            <a:off x="7124393" y="4560932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</a:t>
            </a:r>
            <a:endParaRPr sz="1600" b="0" i="0" u="none" strike="noStrike" cap="none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30" name="Google Shape;395;p50">
            <a:extLst>
              <a:ext uri="{FF2B5EF4-FFF2-40B4-BE49-F238E27FC236}">
                <a16:creationId xmlns:a16="http://schemas.microsoft.com/office/drawing/2014/main" id="{CFD01EB1-7E81-974C-B180-B2584DBA6E44}"/>
              </a:ext>
            </a:extLst>
          </p:cNvPr>
          <p:cNvCxnSpPr>
            <a:stCxn id="24" idx="6"/>
            <a:endCxn id="27" idx="2"/>
          </p:cNvCxnSpPr>
          <p:nvPr/>
        </p:nvCxnSpPr>
        <p:spPr>
          <a:xfrm rot="10800000" flipH="1">
            <a:off x="3876894" y="2993593"/>
            <a:ext cx="1371000" cy="10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396;p50">
            <a:extLst>
              <a:ext uri="{FF2B5EF4-FFF2-40B4-BE49-F238E27FC236}">
                <a16:creationId xmlns:a16="http://schemas.microsoft.com/office/drawing/2014/main" id="{91B153A7-4335-6842-A06A-9DF0DB1B5027}"/>
              </a:ext>
            </a:extLst>
          </p:cNvPr>
          <p:cNvCxnSpPr>
            <a:stCxn id="24" idx="6"/>
            <a:endCxn id="23" idx="2"/>
          </p:cNvCxnSpPr>
          <p:nvPr/>
        </p:nvCxnSpPr>
        <p:spPr>
          <a:xfrm rot="10800000" flipH="1">
            <a:off x="3876894" y="3737593"/>
            <a:ext cx="1371000" cy="33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397;p50">
            <a:extLst>
              <a:ext uri="{FF2B5EF4-FFF2-40B4-BE49-F238E27FC236}">
                <a16:creationId xmlns:a16="http://schemas.microsoft.com/office/drawing/2014/main" id="{4C34F90E-E81C-3546-BE63-FD5655724786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3876894" y="4069993"/>
            <a:ext cx="1371000" cy="413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398;p50">
            <a:extLst>
              <a:ext uri="{FF2B5EF4-FFF2-40B4-BE49-F238E27FC236}">
                <a16:creationId xmlns:a16="http://schemas.microsoft.com/office/drawing/2014/main" id="{39613B11-9536-FA48-9C85-5F1F242DBC6B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3876894" y="4069993"/>
            <a:ext cx="1371000" cy="115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399;p50">
            <a:extLst>
              <a:ext uri="{FF2B5EF4-FFF2-40B4-BE49-F238E27FC236}">
                <a16:creationId xmlns:a16="http://schemas.microsoft.com/office/drawing/2014/main" id="{66A8EA14-EAA8-4741-8B0C-920E3714E447}"/>
              </a:ext>
            </a:extLst>
          </p:cNvPr>
          <p:cNvCxnSpPr>
            <a:stCxn id="27" idx="6"/>
            <a:endCxn id="22" idx="2"/>
          </p:cNvCxnSpPr>
          <p:nvPr/>
        </p:nvCxnSpPr>
        <p:spPr>
          <a:xfrm>
            <a:off x="5745015" y="2993678"/>
            <a:ext cx="1379400" cy="3282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400;p50">
            <a:extLst>
              <a:ext uri="{FF2B5EF4-FFF2-40B4-BE49-F238E27FC236}">
                <a16:creationId xmlns:a16="http://schemas.microsoft.com/office/drawing/2014/main" id="{AA844A2D-2A1F-C34C-947E-AEAF5FC0FBC0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5745015" y="3737484"/>
            <a:ext cx="1379400" cy="3282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01;p50">
            <a:extLst>
              <a:ext uri="{FF2B5EF4-FFF2-40B4-BE49-F238E27FC236}">
                <a16:creationId xmlns:a16="http://schemas.microsoft.com/office/drawing/2014/main" id="{B8603FE4-F38E-6445-BBDB-E8A033FA79BD}"/>
              </a:ext>
            </a:extLst>
          </p:cNvPr>
          <p:cNvCxnSpPr>
            <a:stCxn id="25" idx="6"/>
            <a:endCxn id="29" idx="2"/>
          </p:cNvCxnSpPr>
          <p:nvPr/>
        </p:nvCxnSpPr>
        <p:spPr>
          <a:xfrm>
            <a:off x="5745015" y="4483068"/>
            <a:ext cx="1379400" cy="3264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402;p50">
            <a:extLst>
              <a:ext uri="{FF2B5EF4-FFF2-40B4-BE49-F238E27FC236}">
                <a16:creationId xmlns:a16="http://schemas.microsoft.com/office/drawing/2014/main" id="{F0935F07-7B30-9D44-83EB-D6634E9B214F}"/>
              </a:ext>
            </a:extLst>
          </p:cNvPr>
          <p:cNvCxnSpPr>
            <a:stCxn id="26" idx="6"/>
            <a:endCxn id="29" idx="2"/>
          </p:cNvCxnSpPr>
          <p:nvPr/>
        </p:nvCxnSpPr>
        <p:spPr>
          <a:xfrm rot="10800000" flipH="1">
            <a:off x="5745015" y="4809552"/>
            <a:ext cx="1379400" cy="4191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403;p50">
            <a:extLst>
              <a:ext uri="{FF2B5EF4-FFF2-40B4-BE49-F238E27FC236}">
                <a16:creationId xmlns:a16="http://schemas.microsoft.com/office/drawing/2014/main" id="{DE8E03B6-E6F7-E84A-943F-0288DF59CCD8}"/>
              </a:ext>
            </a:extLst>
          </p:cNvPr>
          <p:cNvCxnSpPr>
            <a:stCxn id="23" idx="6"/>
            <a:endCxn id="22" idx="2"/>
          </p:cNvCxnSpPr>
          <p:nvPr/>
        </p:nvCxnSpPr>
        <p:spPr>
          <a:xfrm rot="10800000" flipH="1">
            <a:off x="5745015" y="3321984"/>
            <a:ext cx="1379400" cy="415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404;p50">
            <a:extLst>
              <a:ext uri="{FF2B5EF4-FFF2-40B4-BE49-F238E27FC236}">
                <a16:creationId xmlns:a16="http://schemas.microsoft.com/office/drawing/2014/main" id="{88E18E90-A6AD-5B45-83AB-BB69F51E9846}"/>
              </a:ext>
            </a:extLst>
          </p:cNvPr>
          <p:cNvCxnSpPr>
            <a:stCxn id="21" idx="6"/>
            <a:endCxn id="24" idx="2"/>
          </p:cNvCxnSpPr>
          <p:nvPr/>
        </p:nvCxnSpPr>
        <p:spPr>
          <a:xfrm>
            <a:off x="2502164" y="4069993"/>
            <a:ext cx="877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405;p50">
            <a:extLst>
              <a:ext uri="{FF2B5EF4-FFF2-40B4-BE49-F238E27FC236}">
                <a16:creationId xmlns:a16="http://schemas.microsoft.com/office/drawing/2014/main" id="{64AF6B30-5A8B-EC42-8DE7-40CAC6C8CB90}"/>
              </a:ext>
            </a:extLst>
          </p:cNvPr>
          <p:cNvSpPr txBox="1"/>
          <p:nvPr/>
        </p:nvSpPr>
        <p:spPr>
          <a:xfrm>
            <a:off x="281386" y="1380820"/>
            <a:ext cx="8015523" cy="8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2200" b="0" i="0" u="none" strike="noStrike" cap="none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For each S</a:t>
            </a:r>
            <a:r>
              <a:rPr lang="en-GB" sz="2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2200" b="0" i="0" u="none" strike="noStrike" cap="none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</a:t>
            </a:r>
            <a:r>
              <a:rPr lang="en-GB" sz="2200" b="0" i="0" u="none" strike="noStrike" cap="none" baseline="-25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</a:t>
            </a:r>
            <a:r>
              <a:rPr lang="en-GB" sz="2200" b="0" i="0" u="none" strike="noStrike" cap="none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pair, we e</a:t>
            </a:r>
            <a:r>
              <a:rPr lang="en-GB" sz="2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xpand V</a:t>
            </a:r>
            <a:r>
              <a:rPr lang="en-GB" sz="2200" baseline="-25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GB" sz="2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 likely causal set of V</a:t>
            </a:r>
            <a:r>
              <a:rPr lang="en-GB" sz="2200" baseline="-25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GB" sz="22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0" indent="-34290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Fine-mapping</a:t>
            </a:r>
          </a:p>
          <a:p>
            <a:pPr lvl="0">
              <a:buClr>
                <a:srgbClr val="4F81BD"/>
              </a:buClr>
            </a:pPr>
            <a:r>
              <a:rPr lang="en-GB" sz="2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lvl="0" indent="-34290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 expansion</a:t>
            </a:r>
            <a:endParaRPr sz="22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05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/>
        </p:nvSpPr>
        <p:spPr>
          <a:xfrm>
            <a:off x="299313" y="6392123"/>
            <a:ext cx="67315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Source: PhRMA adaptation based on Tufts  CSDD &amp; School of Medicine, and FDA</a:t>
            </a:r>
            <a:endParaRPr sz="14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66" name="Google Shape;266;p50"/>
          <p:cNvSpPr/>
          <p:nvPr/>
        </p:nvSpPr>
        <p:spPr>
          <a:xfrm>
            <a:off x="0" y="5548126"/>
            <a:ext cx="9143999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4F81BD"/>
                </a:solidFill>
                <a:latin typeface="Helvetica" pitchFamily="2" charset="0"/>
                <a:ea typeface="Helvetica Neue"/>
                <a:cs typeface="Arial" panose="020B0604020202020204" pitchFamily="34" charset="0"/>
                <a:sym typeface="Helvetica Neue"/>
              </a:rPr>
              <a:t>Lengthy, costly, low success rate, </a:t>
            </a:r>
            <a:r>
              <a:rPr lang="en-US" sz="2200" b="1" dirty="0">
                <a:solidFill>
                  <a:srgbClr val="4F81BD"/>
                </a:solidFill>
                <a:latin typeface="Helvetica" pitchFamily="2" charset="0"/>
                <a:ea typeface="Helvetica Neue"/>
                <a:cs typeface="Arial" panose="020B0604020202020204" pitchFamily="34" charset="0"/>
                <a:sym typeface="Helvetica Neue"/>
              </a:rPr>
              <a:t>HIGH ATTRITION RATES</a:t>
            </a:r>
            <a:endParaRPr sz="2200" dirty="0">
              <a:solidFill>
                <a:srgbClr val="4F81BD"/>
              </a:solidFill>
              <a:latin typeface="Helvetica" pitchFamily="2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Drug discovery: some challenges</a:t>
            </a:r>
            <a:endParaRPr sz="4000" b="0" i="0" u="none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68" name="Google Shape;268;p50" descr="Clinical-Trial-Chart.jpg"/>
          <p:cNvPicPr preferRelativeResize="0"/>
          <p:nvPr/>
        </p:nvPicPr>
        <p:blipFill rotWithShape="1">
          <a:blip r:embed="rId3">
            <a:alphaModFix/>
          </a:blip>
          <a:srcRect b="22958"/>
          <a:stretch/>
        </p:blipFill>
        <p:spPr>
          <a:xfrm>
            <a:off x="299313" y="1220819"/>
            <a:ext cx="8683116" cy="4069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62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Aggregated functional score (V2G)</a:t>
            </a:r>
          </a:p>
        </p:txBody>
      </p:sp>
      <p:sp>
        <p:nvSpPr>
          <p:cNvPr id="41" name="Google Shape;416;p51">
            <a:extLst>
              <a:ext uri="{FF2B5EF4-FFF2-40B4-BE49-F238E27FC236}">
                <a16:creationId xmlns:a16="http://schemas.microsoft.com/office/drawing/2014/main" id="{9A4E5B31-328B-EE47-9C3C-3DA7F0FACB00}"/>
              </a:ext>
            </a:extLst>
          </p:cNvPr>
          <p:cNvSpPr/>
          <p:nvPr/>
        </p:nvSpPr>
        <p:spPr>
          <a:xfrm>
            <a:off x="1282064" y="4069993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S</a:t>
            </a:r>
            <a:endParaRPr sz="16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17;p51">
            <a:extLst>
              <a:ext uri="{FF2B5EF4-FFF2-40B4-BE49-F238E27FC236}">
                <a16:creationId xmlns:a16="http://schemas.microsoft.com/office/drawing/2014/main" id="{DC1A7CCE-A2E8-A040-8135-1A2A35DA6208}"/>
              </a:ext>
            </a:extLst>
          </p:cNvPr>
          <p:cNvSpPr/>
          <p:nvPr/>
        </p:nvSpPr>
        <p:spPr>
          <a:xfrm>
            <a:off x="6401349" y="3321848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G</a:t>
            </a:r>
            <a:endParaRPr sz="16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18;p51">
            <a:extLst>
              <a:ext uri="{FF2B5EF4-FFF2-40B4-BE49-F238E27FC236}">
                <a16:creationId xmlns:a16="http://schemas.microsoft.com/office/drawing/2014/main" id="{DB438993-C964-0847-B1BC-7C903DC8DB1B}"/>
              </a:ext>
            </a:extLst>
          </p:cNvPr>
          <p:cNvSpPr/>
          <p:nvPr/>
        </p:nvSpPr>
        <p:spPr>
          <a:xfrm>
            <a:off x="4524915" y="3737484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V</a:t>
            </a:r>
            <a:r>
              <a:rPr lang="en-GB" sz="1600" b="0" i="0" u="none" strike="noStrike" cap="none" baseline="-250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T</a:t>
            </a:r>
            <a:endParaRPr sz="16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19;p51">
            <a:extLst>
              <a:ext uri="{FF2B5EF4-FFF2-40B4-BE49-F238E27FC236}">
                <a16:creationId xmlns:a16="http://schemas.microsoft.com/office/drawing/2014/main" id="{F0F79B6E-E28D-1740-A46B-F9CEA8347323}"/>
              </a:ext>
            </a:extLst>
          </p:cNvPr>
          <p:cNvSpPr/>
          <p:nvPr/>
        </p:nvSpPr>
        <p:spPr>
          <a:xfrm>
            <a:off x="2656794" y="4069993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V</a:t>
            </a:r>
            <a:r>
              <a:rPr lang="en-GB" sz="1600" b="0" i="0" u="none" strike="noStrike" cap="none" baseline="-250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L</a:t>
            </a:r>
            <a:endParaRPr sz="16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20;p51">
            <a:extLst>
              <a:ext uri="{FF2B5EF4-FFF2-40B4-BE49-F238E27FC236}">
                <a16:creationId xmlns:a16="http://schemas.microsoft.com/office/drawing/2014/main" id="{5C2C4E0F-3195-D249-9F0C-6732348E8629}"/>
              </a:ext>
            </a:extLst>
          </p:cNvPr>
          <p:cNvSpPr/>
          <p:nvPr/>
        </p:nvSpPr>
        <p:spPr>
          <a:xfrm>
            <a:off x="4524915" y="4483068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V</a:t>
            </a:r>
            <a:r>
              <a:rPr lang="en-GB" sz="1600" b="0" i="0" u="none" strike="noStrike" cap="none" baseline="-250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T</a:t>
            </a:r>
            <a:endParaRPr sz="16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21;p51">
            <a:extLst>
              <a:ext uri="{FF2B5EF4-FFF2-40B4-BE49-F238E27FC236}">
                <a16:creationId xmlns:a16="http://schemas.microsoft.com/office/drawing/2014/main" id="{7860A1AA-0B95-7A41-998A-5DC33140AB55}"/>
              </a:ext>
            </a:extLst>
          </p:cNvPr>
          <p:cNvSpPr/>
          <p:nvPr/>
        </p:nvSpPr>
        <p:spPr>
          <a:xfrm>
            <a:off x="4524915" y="5228652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V</a:t>
            </a:r>
            <a:r>
              <a:rPr lang="en-GB" sz="1600" b="0" i="0" u="none" strike="noStrike" cap="none" baseline="-250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T</a:t>
            </a:r>
            <a:endParaRPr sz="16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22;p51">
            <a:extLst>
              <a:ext uri="{FF2B5EF4-FFF2-40B4-BE49-F238E27FC236}">
                <a16:creationId xmlns:a16="http://schemas.microsoft.com/office/drawing/2014/main" id="{FC3EBAD0-CC9C-1E4D-AF26-087100C37992}"/>
              </a:ext>
            </a:extLst>
          </p:cNvPr>
          <p:cNvSpPr/>
          <p:nvPr/>
        </p:nvSpPr>
        <p:spPr>
          <a:xfrm>
            <a:off x="4524915" y="2993678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V</a:t>
            </a:r>
            <a:r>
              <a:rPr lang="en-GB" sz="1600" b="0" i="0" u="none" strike="noStrike" cap="none" baseline="-2500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T</a:t>
            </a:r>
            <a:endParaRPr sz="16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23;p51">
            <a:extLst>
              <a:ext uri="{FF2B5EF4-FFF2-40B4-BE49-F238E27FC236}">
                <a16:creationId xmlns:a16="http://schemas.microsoft.com/office/drawing/2014/main" id="{9B31920B-62A5-A544-86DE-54F21FC86AD4}"/>
              </a:ext>
            </a:extLst>
          </p:cNvPr>
          <p:cNvSpPr/>
          <p:nvPr/>
        </p:nvSpPr>
        <p:spPr>
          <a:xfrm>
            <a:off x="6401349" y="4065654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G</a:t>
            </a:r>
            <a:endParaRPr sz="16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24;p51">
            <a:extLst>
              <a:ext uri="{FF2B5EF4-FFF2-40B4-BE49-F238E27FC236}">
                <a16:creationId xmlns:a16="http://schemas.microsoft.com/office/drawing/2014/main" id="{9FD31389-BF61-AB49-AD57-7E5C768CF195}"/>
              </a:ext>
            </a:extLst>
          </p:cNvPr>
          <p:cNvSpPr/>
          <p:nvPr/>
        </p:nvSpPr>
        <p:spPr>
          <a:xfrm>
            <a:off x="6401349" y="4809460"/>
            <a:ext cx="497056" cy="4970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G</a:t>
            </a:r>
            <a:endParaRPr sz="16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cxnSp>
        <p:nvCxnSpPr>
          <p:cNvPr id="50" name="Google Shape;425;p51">
            <a:extLst>
              <a:ext uri="{FF2B5EF4-FFF2-40B4-BE49-F238E27FC236}">
                <a16:creationId xmlns:a16="http://schemas.microsoft.com/office/drawing/2014/main" id="{67658C8E-0743-BB4B-BC4E-72BBB8CA47B8}"/>
              </a:ext>
            </a:extLst>
          </p:cNvPr>
          <p:cNvCxnSpPr>
            <a:stCxn id="44" idx="6"/>
            <a:endCxn id="47" idx="2"/>
          </p:cNvCxnSpPr>
          <p:nvPr/>
        </p:nvCxnSpPr>
        <p:spPr>
          <a:xfrm rot="10800000" flipH="1">
            <a:off x="3153850" y="3242121"/>
            <a:ext cx="1371000" cy="10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" name="Google Shape;426;p51">
            <a:extLst>
              <a:ext uri="{FF2B5EF4-FFF2-40B4-BE49-F238E27FC236}">
                <a16:creationId xmlns:a16="http://schemas.microsoft.com/office/drawing/2014/main" id="{64DBBF55-637A-4F4E-A383-0EAE4EE59AC3}"/>
              </a:ext>
            </a:extLst>
          </p:cNvPr>
          <p:cNvCxnSpPr>
            <a:stCxn id="44" idx="6"/>
            <a:endCxn id="43" idx="2"/>
          </p:cNvCxnSpPr>
          <p:nvPr/>
        </p:nvCxnSpPr>
        <p:spPr>
          <a:xfrm rot="10800000" flipH="1">
            <a:off x="3153850" y="3986121"/>
            <a:ext cx="1371000" cy="33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427;p51">
            <a:extLst>
              <a:ext uri="{FF2B5EF4-FFF2-40B4-BE49-F238E27FC236}">
                <a16:creationId xmlns:a16="http://schemas.microsoft.com/office/drawing/2014/main" id="{AD76666D-A42D-1E47-97C0-D46C44F52AD5}"/>
              </a:ext>
            </a:extLst>
          </p:cNvPr>
          <p:cNvCxnSpPr>
            <a:stCxn id="44" idx="6"/>
            <a:endCxn id="45" idx="2"/>
          </p:cNvCxnSpPr>
          <p:nvPr/>
        </p:nvCxnSpPr>
        <p:spPr>
          <a:xfrm>
            <a:off x="3153850" y="4318521"/>
            <a:ext cx="1371000" cy="413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428;p51">
            <a:extLst>
              <a:ext uri="{FF2B5EF4-FFF2-40B4-BE49-F238E27FC236}">
                <a16:creationId xmlns:a16="http://schemas.microsoft.com/office/drawing/2014/main" id="{32B0ECBF-421C-5543-841C-FB7DB532D0AD}"/>
              </a:ext>
            </a:extLst>
          </p:cNvPr>
          <p:cNvCxnSpPr>
            <a:stCxn id="44" idx="6"/>
            <a:endCxn id="46" idx="2"/>
          </p:cNvCxnSpPr>
          <p:nvPr/>
        </p:nvCxnSpPr>
        <p:spPr>
          <a:xfrm>
            <a:off x="3153850" y="4318521"/>
            <a:ext cx="1371000" cy="115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429;p51">
            <a:extLst>
              <a:ext uri="{FF2B5EF4-FFF2-40B4-BE49-F238E27FC236}">
                <a16:creationId xmlns:a16="http://schemas.microsoft.com/office/drawing/2014/main" id="{9C6E0520-1E08-444D-B090-5EB21FAB47F5}"/>
              </a:ext>
            </a:extLst>
          </p:cNvPr>
          <p:cNvCxnSpPr>
            <a:stCxn id="47" idx="6"/>
            <a:endCxn id="42" idx="2"/>
          </p:cNvCxnSpPr>
          <p:nvPr/>
        </p:nvCxnSpPr>
        <p:spPr>
          <a:xfrm>
            <a:off x="5021971" y="3242206"/>
            <a:ext cx="1379400" cy="32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430;p51">
            <a:extLst>
              <a:ext uri="{FF2B5EF4-FFF2-40B4-BE49-F238E27FC236}">
                <a16:creationId xmlns:a16="http://schemas.microsoft.com/office/drawing/2014/main" id="{87A0A7EA-796C-BB4D-9578-1D3F844F61B1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021971" y="3986012"/>
            <a:ext cx="1379400" cy="32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431;p51">
            <a:extLst>
              <a:ext uri="{FF2B5EF4-FFF2-40B4-BE49-F238E27FC236}">
                <a16:creationId xmlns:a16="http://schemas.microsoft.com/office/drawing/2014/main" id="{F60B8EB3-4AD7-C541-BFB9-03D3BF68D59D}"/>
              </a:ext>
            </a:extLst>
          </p:cNvPr>
          <p:cNvCxnSpPr>
            <a:stCxn id="45" idx="6"/>
            <a:endCxn id="49" idx="2"/>
          </p:cNvCxnSpPr>
          <p:nvPr/>
        </p:nvCxnSpPr>
        <p:spPr>
          <a:xfrm>
            <a:off x="5021971" y="4731596"/>
            <a:ext cx="1379400" cy="32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432;p51">
            <a:extLst>
              <a:ext uri="{FF2B5EF4-FFF2-40B4-BE49-F238E27FC236}">
                <a16:creationId xmlns:a16="http://schemas.microsoft.com/office/drawing/2014/main" id="{BB5657DF-9172-8240-94B8-61BD70E23882}"/>
              </a:ext>
            </a:extLst>
          </p:cNvPr>
          <p:cNvCxnSpPr>
            <a:stCxn id="46" idx="6"/>
            <a:endCxn id="49" idx="2"/>
          </p:cNvCxnSpPr>
          <p:nvPr/>
        </p:nvCxnSpPr>
        <p:spPr>
          <a:xfrm rot="10800000" flipH="1">
            <a:off x="5021971" y="5058080"/>
            <a:ext cx="1379400" cy="419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433;p51">
            <a:extLst>
              <a:ext uri="{FF2B5EF4-FFF2-40B4-BE49-F238E27FC236}">
                <a16:creationId xmlns:a16="http://schemas.microsoft.com/office/drawing/2014/main" id="{223E8D3E-0F95-1843-B189-D9076018E83E}"/>
              </a:ext>
            </a:extLst>
          </p:cNvPr>
          <p:cNvCxnSpPr>
            <a:stCxn id="43" idx="6"/>
            <a:endCxn id="42" idx="2"/>
          </p:cNvCxnSpPr>
          <p:nvPr/>
        </p:nvCxnSpPr>
        <p:spPr>
          <a:xfrm rot="10800000" flipH="1">
            <a:off x="5021971" y="3570512"/>
            <a:ext cx="1379400" cy="415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434;p51">
            <a:extLst>
              <a:ext uri="{FF2B5EF4-FFF2-40B4-BE49-F238E27FC236}">
                <a16:creationId xmlns:a16="http://schemas.microsoft.com/office/drawing/2014/main" id="{310ADCC1-35C7-3C47-BF48-34525E82533E}"/>
              </a:ext>
            </a:extLst>
          </p:cNvPr>
          <p:cNvCxnSpPr>
            <a:stCxn id="41" idx="6"/>
            <a:endCxn id="44" idx="2"/>
          </p:cNvCxnSpPr>
          <p:nvPr/>
        </p:nvCxnSpPr>
        <p:spPr>
          <a:xfrm>
            <a:off x="1779120" y="4318521"/>
            <a:ext cx="877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435;p51">
            <a:extLst>
              <a:ext uri="{FF2B5EF4-FFF2-40B4-BE49-F238E27FC236}">
                <a16:creationId xmlns:a16="http://schemas.microsoft.com/office/drawing/2014/main" id="{09200D9D-A75C-A549-9BAF-FD00E4C16005}"/>
              </a:ext>
            </a:extLst>
          </p:cNvPr>
          <p:cNvSpPr/>
          <p:nvPr/>
        </p:nvSpPr>
        <p:spPr>
          <a:xfrm>
            <a:off x="657294" y="2846851"/>
            <a:ext cx="3858509" cy="3325826"/>
          </a:xfrm>
          <a:prstGeom prst="rect">
            <a:avLst/>
          </a:prstGeom>
          <a:solidFill>
            <a:schemeClr val="lt1">
              <a:alpha val="8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2" name="Google Shape;405;p50">
            <a:extLst>
              <a:ext uri="{FF2B5EF4-FFF2-40B4-BE49-F238E27FC236}">
                <a16:creationId xmlns:a16="http://schemas.microsoft.com/office/drawing/2014/main" id="{8DBA80F9-3F2C-4A46-875A-D23F1A135B39}"/>
              </a:ext>
            </a:extLst>
          </p:cNvPr>
          <p:cNvSpPr txBox="1"/>
          <p:nvPr/>
        </p:nvSpPr>
        <p:spPr>
          <a:xfrm>
            <a:off x="200025" y="1680834"/>
            <a:ext cx="9144000" cy="862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2200" b="0" i="0" u="none" strike="noStrike" cap="none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Use functional genomics to link </a:t>
            </a:r>
            <a:r>
              <a:rPr lang="en-GB" sz="2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sz="2200" baseline="-25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2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functionally implicated genes</a:t>
            </a:r>
            <a:r>
              <a:rPr lang="en-GB" sz="2200" baseline="-25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2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65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Aggregated functional score (V2G)</a:t>
            </a:r>
          </a:p>
        </p:txBody>
      </p:sp>
      <p:grpSp>
        <p:nvGrpSpPr>
          <p:cNvPr id="25" name="Google Shape;526;p55">
            <a:extLst>
              <a:ext uri="{FF2B5EF4-FFF2-40B4-BE49-F238E27FC236}">
                <a16:creationId xmlns:a16="http://schemas.microsoft.com/office/drawing/2014/main" id="{27571954-E75F-1B42-B093-922E64A4A91F}"/>
              </a:ext>
            </a:extLst>
          </p:cNvPr>
          <p:cNvGrpSpPr/>
          <p:nvPr/>
        </p:nvGrpSpPr>
        <p:grpSpPr>
          <a:xfrm>
            <a:off x="560686" y="2159076"/>
            <a:ext cx="2373490" cy="2539847"/>
            <a:chOff x="725102" y="1654905"/>
            <a:chExt cx="2373490" cy="2732030"/>
          </a:xfrm>
        </p:grpSpPr>
        <p:sp>
          <p:nvSpPr>
            <p:cNvPr id="26" name="Google Shape;527;p55">
              <a:extLst>
                <a:ext uri="{FF2B5EF4-FFF2-40B4-BE49-F238E27FC236}">
                  <a16:creationId xmlns:a16="http://schemas.microsoft.com/office/drawing/2014/main" id="{6B08ECFD-C0E2-ED49-B642-7857DCC08DC2}"/>
                </a:ext>
              </a:extLst>
            </p:cNvPr>
            <p:cNvSpPr/>
            <p:nvPr/>
          </p:nvSpPr>
          <p:spPr>
            <a:xfrm>
              <a:off x="2601536" y="1983075"/>
              <a:ext cx="497056" cy="4970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+mn-lt"/>
                  <a:ea typeface="Calibri"/>
                  <a:cs typeface="Calibri"/>
                  <a:sym typeface="Calibri"/>
                </a:rPr>
                <a:t>G</a:t>
              </a:r>
              <a:endParaRPr sz="16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28;p55">
              <a:extLst>
                <a:ext uri="{FF2B5EF4-FFF2-40B4-BE49-F238E27FC236}">
                  <a16:creationId xmlns:a16="http://schemas.microsoft.com/office/drawing/2014/main" id="{C6F5E049-3A2E-8B44-A098-92FA92383AF7}"/>
                </a:ext>
              </a:extLst>
            </p:cNvPr>
            <p:cNvSpPr/>
            <p:nvPr/>
          </p:nvSpPr>
          <p:spPr>
            <a:xfrm>
              <a:off x="725102" y="2398711"/>
              <a:ext cx="497056" cy="4970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+mn-lt"/>
                  <a:ea typeface="Calibri"/>
                  <a:cs typeface="Calibri"/>
                  <a:sym typeface="Calibri"/>
                </a:rPr>
                <a:t>V</a:t>
              </a:r>
              <a:endParaRPr sz="16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29;p55">
              <a:extLst>
                <a:ext uri="{FF2B5EF4-FFF2-40B4-BE49-F238E27FC236}">
                  <a16:creationId xmlns:a16="http://schemas.microsoft.com/office/drawing/2014/main" id="{033F01BB-6521-5E40-AC9F-D9AA4FAD05A5}"/>
                </a:ext>
              </a:extLst>
            </p:cNvPr>
            <p:cNvSpPr/>
            <p:nvPr/>
          </p:nvSpPr>
          <p:spPr>
            <a:xfrm>
              <a:off x="725102" y="3144295"/>
              <a:ext cx="497056" cy="4970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+mn-lt"/>
                  <a:ea typeface="Calibri"/>
                  <a:cs typeface="Calibri"/>
                  <a:sym typeface="Calibri"/>
                </a:rPr>
                <a:t>V</a:t>
              </a:r>
              <a:endParaRPr sz="16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30;p55">
              <a:extLst>
                <a:ext uri="{FF2B5EF4-FFF2-40B4-BE49-F238E27FC236}">
                  <a16:creationId xmlns:a16="http://schemas.microsoft.com/office/drawing/2014/main" id="{8C474AA8-9D00-9B43-BA3C-B15B127D97A1}"/>
                </a:ext>
              </a:extLst>
            </p:cNvPr>
            <p:cNvSpPr/>
            <p:nvPr/>
          </p:nvSpPr>
          <p:spPr>
            <a:xfrm>
              <a:off x="725102" y="3889879"/>
              <a:ext cx="497056" cy="4970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+mn-lt"/>
                  <a:ea typeface="Calibri"/>
                  <a:cs typeface="Calibri"/>
                  <a:sym typeface="Calibri"/>
                </a:rPr>
                <a:t>V</a:t>
              </a:r>
              <a:endParaRPr sz="16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31;p55">
              <a:extLst>
                <a:ext uri="{FF2B5EF4-FFF2-40B4-BE49-F238E27FC236}">
                  <a16:creationId xmlns:a16="http://schemas.microsoft.com/office/drawing/2014/main" id="{E62B2AEF-2D94-304B-B746-DD2A46D66EBE}"/>
                </a:ext>
              </a:extLst>
            </p:cNvPr>
            <p:cNvSpPr/>
            <p:nvPr/>
          </p:nvSpPr>
          <p:spPr>
            <a:xfrm>
              <a:off x="725102" y="1654905"/>
              <a:ext cx="497056" cy="4970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 dirty="0">
                  <a:solidFill>
                    <a:srgbClr val="000000"/>
                  </a:solidFill>
                  <a:latin typeface="+mn-lt"/>
                  <a:ea typeface="Calibri"/>
                  <a:cs typeface="Calibri"/>
                  <a:sym typeface="Calibri"/>
                </a:rPr>
                <a:t>V</a:t>
              </a:r>
              <a:endParaRPr sz="1600" b="0" i="0" u="none" strike="noStrike" cap="none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32;p55">
              <a:extLst>
                <a:ext uri="{FF2B5EF4-FFF2-40B4-BE49-F238E27FC236}">
                  <a16:creationId xmlns:a16="http://schemas.microsoft.com/office/drawing/2014/main" id="{4C7F25E8-1142-2A4C-84DE-24C264B75FD5}"/>
                </a:ext>
              </a:extLst>
            </p:cNvPr>
            <p:cNvSpPr/>
            <p:nvPr/>
          </p:nvSpPr>
          <p:spPr>
            <a:xfrm>
              <a:off x="2601536" y="2726881"/>
              <a:ext cx="497056" cy="4970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+mn-lt"/>
                  <a:ea typeface="Calibri"/>
                  <a:cs typeface="Calibri"/>
                  <a:sym typeface="Calibri"/>
                </a:rPr>
                <a:t>G</a:t>
              </a:r>
              <a:endParaRPr sz="16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33;p55">
              <a:extLst>
                <a:ext uri="{FF2B5EF4-FFF2-40B4-BE49-F238E27FC236}">
                  <a16:creationId xmlns:a16="http://schemas.microsoft.com/office/drawing/2014/main" id="{6AF93B06-B7E1-FA4F-A850-B1004DAC9827}"/>
                </a:ext>
              </a:extLst>
            </p:cNvPr>
            <p:cNvSpPr/>
            <p:nvPr/>
          </p:nvSpPr>
          <p:spPr>
            <a:xfrm>
              <a:off x="2601536" y="3470687"/>
              <a:ext cx="497056" cy="49705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+mn-lt"/>
                  <a:ea typeface="Calibri"/>
                  <a:cs typeface="Calibri"/>
                  <a:sym typeface="Calibri"/>
                </a:rPr>
                <a:t>G</a:t>
              </a:r>
              <a:endParaRPr sz="16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34;p55">
              <a:extLst>
                <a:ext uri="{FF2B5EF4-FFF2-40B4-BE49-F238E27FC236}">
                  <a16:creationId xmlns:a16="http://schemas.microsoft.com/office/drawing/2014/main" id="{FA957EBD-7F2A-A74C-BC5D-6FF10E4108BE}"/>
                </a:ext>
              </a:extLst>
            </p:cNvPr>
            <p:cNvSpPr/>
            <p:nvPr/>
          </p:nvSpPr>
          <p:spPr>
            <a:xfrm>
              <a:off x="1220384" y="1945408"/>
              <a:ext cx="1374183" cy="390871"/>
            </a:xfrm>
            <a:custGeom>
              <a:avLst/>
              <a:gdLst/>
              <a:ahLst/>
              <a:cxnLst/>
              <a:rect l="l" t="t" r="r" b="b"/>
              <a:pathLst>
                <a:path w="1374183" h="390871" extrusionOk="0">
                  <a:moveTo>
                    <a:pt x="0" y="0"/>
                  </a:moveTo>
                  <a:cubicBezTo>
                    <a:pt x="164454" y="156275"/>
                    <a:pt x="328909" y="312550"/>
                    <a:pt x="557939" y="366794"/>
                  </a:cubicBezTo>
                  <a:cubicBezTo>
                    <a:pt x="786969" y="421038"/>
                    <a:pt x="1080576" y="373251"/>
                    <a:pt x="1374183" y="325465"/>
                  </a:cubicBezTo>
                </a:path>
              </a:pathLst>
            </a:custGeom>
            <a:noFill/>
            <a:ln w="158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35;p55">
              <a:extLst>
                <a:ext uri="{FF2B5EF4-FFF2-40B4-BE49-F238E27FC236}">
                  <a16:creationId xmlns:a16="http://schemas.microsoft.com/office/drawing/2014/main" id="{E04F825C-ED79-4047-84CA-7A36E4661B0A}"/>
                </a:ext>
              </a:extLst>
            </p:cNvPr>
            <p:cNvSpPr/>
            <p:nvPr/>
          </p:nvSpPr>
          <p:spPr>
            <a:xfrm>
              <a:off x="1224717" y="1913703"/>
              <a:ext cx="1352981" cy="318592"/>
            </a:xfrm>
            <a:custGeom>
              <a:avLst/>
              <a:gdLst/>
              <a:ahLst/>
              <a:cxnLst/>
              <a:rect l="l" t="t" r="r" b="b"/>
              <a:pathLst>
                <a:path w="1352981" h="318592" extrusionOk="0">
                  <a:moveTo>
                    <a:pt x="0" y="0"/>
                  </a:moveTo>
                  <a:cubicBezTo>
                    <a:pt x="247219" y="37582"/>
                    <a:pt x="494438" y="75165"/>
                    <a:pt x="719935" y="128264"/>
                  </a:cubicBezTo>
                  <a:cubicBezTo>
                    <a:pt x="945432" y="181363"/>
                    <a:pt x="1149206" y="249977"/>
                    <a:pt x="1352981" y="318592"/>
                  </a:cubicBezTo>
                </a:path>
              </a:pathLst>
            </a:custGeom>
            <a:noFill/>
            <a:ln w="158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36;p55">
              <a:extLst>
                <a:ext uri="{FF2B5EF4-FFF2-40B4-BE49-F238E27FC236}">
                  <a16:creationId xmlns:a16="http://schemas.microsoft.com/office/drawing/2014/main" id="{6822909C-6729-FB40-9582-3A8C3A08D09D}"/>
                </a:ext>
              </a:extLst>
            </p:cNvPr>
            <p:cNvSpPr/>
            <p:nvPr/>
          </p:nvSpPr>
          <p:spPr>
            <a:xfrm>
              <a:off x="1219200" y="1792996"/>
              <a:ext cx="1384515" cy="383296"/>
            </a:xfrm>
            <a:custGeom>
              <a:avLst/>
              <a:gdLst/>
              <a:ahLst/>
              <a:cxnLst/>
              <a:rect l="l" t="t" r="r" b="b"/>
              <a:pathLst>
                <a:path w="1384515" h="383296" extrusionOk="0">
                  <a:moveTo>
                    <a:pt x="0" y="52665"/>
                  </a:moveTo>
                  <a:cubicBezTo>
                    <a:pt x="202339" y="12197"/>
                    <a:pt x="404679" y="-28270"/>
                    <a:pt x="635431" y="26835"/>
                  </a:cubicBezTo>
                  <a:cubicBezTo>
                    <a:pt x="866184" y="81940"/>
                    <a:pt x="1384515" y="383296"/>
                    <a:pt x="1384515" y="383296"/>
                  </a:cubicBezTo>
                  <a:lnTo>
                    <a:pt x="1384515" y="383296"/>
                  </a:lnTo>
                </a:path>
              </a:pathLst>
            </a:custGeom>
            <a:noFill/>
            <a:ln w="15875" cap="flat" cmpd="sng">
              <a:solidFill>
                <a:srgbClr val="AF50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37;p55">
              <a:extLst>
                <a:ext uri="{FF2B5EF4-FFF2-40B4-BE49-F238E27FC236}">
                  <a16:creationId xmlns:a16="http://schemas.microsoft.com/office/drawing/2014/main" id="{B1C953E0-F99F-CC45-AE6D-14A3285FA070}"/>
                </a:ext>
              </a:extLst>
            </p:cNvPr>
            <p:cNvSpPr/>
            <p:nvPr/>
          </p:nvSpPr>
          <p:spPr>
            <a:xfrm>
              <a:off x="1224717" y="2321524"/>
              <a:ext cx="1365393" cy="320366"/>
            </a:xfrm>
            <a:custGeom>
              <a:avLst/>
              <a:gdLst/>
              <a:ahLst/>
              <a:cxnLst/>
              <a:rect l="l" t="t" r="r" b="b"/>
              <a:pathLst>
                <a:path w="1365393" h="380655" extrusionOk="0">
                  <a:moveTo>
                    <a:pt x="0" y="380655"/>
                  </a:moveTo>
                  <a:lnTo>
                    <a:pt x="711659" y="169640"/>
                  </a:lnTo>
                  <a:cubicBezTo>
                    <a:pt x="939224" y="106198"/>
                    <a:pt x="1152308" y="53099"/>
                    <a:pt x="1365393" y="0"/>
                  </a:cubicBezTo>
                </a:path>
              </a:pathLst>
            </a:custGeom>
            <a:noFill/>
            <a:ln w="158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38;p55">
              <a:extLst>
                <a:ext uri="{FF2B5EF4-FFF2-40B4-BE49-F238E27FC236}">
                  <a16:creationId xmlns:a16="http://schemas.microsoft.com/office/drawing/2014/main" id="{4737B32F-5BD2-C143-9D01-5BD6DFC0B358}"/>
                </a:ext>
              </a:extLst>
            </p:cNvPr>
            <p:cNvSpPr/>
            <p:nvPr/>
          </p:nvSpPr>
          <p:spPr>
            <a:xfrm>
              <a:off x="1219200" y="2675719"/>
              <a:ext cx="1375144" cy="360168"/>
            </a:xfrm>
            <a:custGeom>
              <a:avLst/>
              <a:gdLst/>
              <a:ahLst/>
              <a:cxnLst/>
              <a:rect l="l" t="t" r="r" b="b"/>
              <a:pathLst>
                <a:path w="1375144" h="360168" extrusionOk="0">
                  <a:moveTo>
                    <a:pt x="0" y="0"/>
                  </a:moveTo>
                  <a:cubicBezTo>
                    <a:pt x="264632" y="145902"/>
                    <a:pt x="529265" y="291805"/>
                    <a:pt x="758456" y="340242"/>
                  </a:cubicBezTo>
                  <a:cubicBezTo>
                    <a:pt x="987647" y="388679"/>
                    <a:pt x="1181395" y="339651"/>
                    <a:pt x="1375144" y="290623"/>
                  </a:cubicBezTo>
                </a:path>
              </a:pathLst>
            </a:custGeom>
            <a:noFill/>
            <a:ln w="158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39;p55">
              <a:extLst>
                <a:ext uri="{FF2B5EF4-FFF2-40B4-BE49-F238E27FC236}">
                  <a16:creationId xmlns:a16="http://schemas.microsoft.com/office/drawing/2014/main" id="{7362F657-ACE6-B044-A4B5-794CCD2C4400}"/>
                </a:ext>
              </a:extLst>
            </p:cNvPr>
            <p:cNvSpPr/>
            <p:nvPr/>
          </p:nvSpPr>
          <p:spPr>
            <a:xfrm>
              <a:off x="1219200" y="3332102"/>
              <a:ext cx="1368056" cy="378519"/>
            </a:xfrm>
            <a:custGeom>
              <a:avLst/>
              <a:gdLst/>
              <a:ahLst/>
              <a:cxnLst/>
              <a:rect l="l" t="t" r="r" b="b"/>
              <a:pathLst>
                <a:path w="1368056" h="378519" extrusionOk="0">
                  <a:moveTo>
                    <a:pt x="0" y="38277"/>
                  </a:moveTo>
                  <a:cubicBezTo>
                    <a:pt x="258135" y="6379"/>
                    <a:pt x="516270" y="-25518"/>
                    <a:pt x="744279" y="31189"/>
                  </a:cubicBezTo>
                  <a:cubicBezTo>
                    <a:pt x="972288" y="87896"/>
                    <a:pt x="1170172" y="233207"/>
                    <a:pt x="1368056" y="378519"/>
                  </a:cubicBezTo>
                </a:path>
              </a:pathLst>
            </a:custGeom>
            <a:noFill/>
            <a:ln w="15875" cap="flat" cmpd="sng">
              <a:solidFill>
                <a:srgbClr val="AF50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40;p55">
              <a:extLst>
                <a:ext uri="{FF2B5EF4-FFF2-40B4-BE49-F238E27FC236}">
                  <a16:creationId xmlns:a16="http://schemas.microsoft.com/office/drawing/2014/main" id="{BE9B8399-C80E-4743-8696-056B99CB5438}"/>
                </a:ext>
              </a:extLst>
            </p:cNvPr>
            <p:cNvSpPr/>
            <p:nvPr/>
          </p:nvSpPr>
          <p:spPr>
            <a:xfrm>
              <a:off x="1212112" y="3377468"/>
              <a:ext cx="1346790" cy="360214"/>
            </a:xfrm>
            <a:custGeom>
              <a:avLst/>
              <a:gdLst/>
              <a:ahLst/>
              <a:cxnLst/>
              <a:rect l="l" t="t" r="r" b="b"/>
              <a:pathLst>
                <a:path w="1346790" h="360214" extrusionOk="0">
                  <a:moveTo>
                    <a:pt x="0" y="0"/>
                  </a:moveTo>
                  <a:cubicBezTo>
                    <a:pt x="224465" y="126409"/>
                    <a:pt x="448930" y="252818"/>
                    <a:pt x="673395" y="311888"/>
                  </a:cubicBezTo>
                  <a:cubicBezTo>
                    <a:pt x="897860" y="370958"/>
                    <a:pt x="1122325" y="362688"/>
                    <a:pt x="1346790" y="354418"/>
                  </a:cubicBezTo>
                </a:path>
              </a:pathLst>
            </a:custGeom>
            <a:noFill/>
            <a:ln w="158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41;p55">
              <a:extLst>
                <a:ext uri="{FF2B5EF4-FFF2-40B4-BE49-F238E27FC236}">
                  <a16:creationId xmlns:a16="http://schemas.microsoft.com/office/drawing/2014/main" id="{001D7954-D283-834C-8DD5-0B1E03F09FBB}"/>
                </a:ext>
              </a:extLst>
            </p:cNvPr>
            <p:cNvSpPr/>
            <p:nvPr/>
          </p:nvSpPr>
          <p:spPr>
            <a:xfrm>
              <a:off x="1219200" y="3767328"/>
              <a:ext cx="1360967" cy="368595"/>
            </a:xfrm>
            <a:custGeom>
              <a:avLst/>
              <a:gdLst/>
              <a:ahLst/>
              <a:cxnLst/>
              <a:rect l="l" t="t" r="r" b="b"/>
              <a:pathLst>
                <a:path w="1360967" h="368595" extrusionOk="0">
                  <a:moveTo>
                    <a:pt x="0" y="368595"/>
                  </a:moveTo>
                  <a:cubicBezTo>
                    <a:pt x="347330" y="363869"/>
                    <a:pt x="694660" y="359144"/>
                    <a:pt x="921488" y="297712"/>
                  </a:cubicBezTo>
                  <a:cubicBezTo>
                    <a:pt x="1148316" y="236279"/>
                    <a:pt x="1254641" y="118139"/>
                    <a:pt x="1360967" y="0"/>
                  </a:cubicBezTo>
                </a:path>
              </a:pathLst>
            </a:custGeom>
            <a:noFill/>
            <a:ln w="158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543;p55">
            <a:extLst>
              <a:ext uri="{FF2B5EF4-FFF2-40B4-BE49-F238E27FC236}">
                <a16:creationId xmlns:a16="http://schemas.microsoft.com/office/drawing/2014/main" id="{00867CA5-C541-4240-B9DD-5447F91206E0}"/>
              </a:ext>
            </a:extLst>
          </p:cNvPr>
          <p:cNvSpPr txBox="1"/>
          <p:nvPr/>
        </p:nvSpPr>
        <p:spPr>
          <a:xfrm>
            <a:off x="3497075" y="1688877"/>
            <a:ext cx="5523833" cy="39600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4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+mn-lt"/>
                <a:ea typeface="Arial"/>
                <a:cs typeface="Arial"/>
                <a:sym typeface="Arial"/>
              </a:rPr>
              <a:t> </a:t>
            </a:r>
            <a:endParaRPr>
              <a:latin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C1E40AF-709C-884C-B77D-5C20FE0E57C9}"/>
              </a:ext>
            </a:extLst>
          </p:cNvPr>
          <p:cNvSpPr txBox="1"/>
          <p:nvPr/>
        </p:nvSpPr>
        <p:spPr>
          <a:xfrm>
            <a:off x="3497075" y="5473055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Distance variant-TSS</a:t>
            </a:r>
          </a:p>
        </p:txBody>
      </p:sp>
    </p:spTree>
    <p:extLst>
      <p:ext uri="{BB962C8B-B14F-4D97-AF65-F5344CB8AC3E}">
        <p14:creationId xmlns:p14="http://schemas.microsoft.com/office/powerpoint/2010/main" val="3941572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Variant-to-gene (V2G)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74C72-5898-F941-BDF3-6DA40772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" y="1404657"/>
            <a:ext cx="8964000" cy="48093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7182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59912" y="138613"/>
            <a:ext cx="451559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>
              <a:lnSpc>
                <a:spcPct val="13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What can you do with Open Targets Genetics?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C9D0B5-C1BE-834D-92FD-57E3FE8E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4" r="-1" b="870"/>
          <a:stretch/>
        </p:blipFill>
        <p:spPr>
          <a:xfrm>
            <a:off x="5147477" y="252897"/>
            <a:ext cx="3527203" cy="2736895"/>
          </a:xfrm>
          <a:prstGeom prst="ellipse">
            <a:avLst/>
          </a:prstGeom>
        </p:spPr>
      </p:pic>
      <p:sp>
        <p:nvSpPr>
          <p:cNvPr id="25" name="Google Shape;336;p55">
            <a:extLst>
              <a:ext uri="{FF2B5EF4-FFF2-40B4-BE49-F238E27FC236}">
                <a16:creationId xmlns:a16="http://schemas.microsoft.com/office/drawing/2014/main" id="{6DE61997-A31E-B448-902B-1E00EBA1C155}"/>
              </a:ext>
            </a:extLst>
          </p:cNvPr>
          <p:cNvSpPr txBox="1"/>
          <p:nvPr/>
        </p:nvSpPr>
        <p:spPr>
          <a:xfrm>
            <a:off x="14" y="4557301"/>
            <a:ext cx="91439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Search for a trait to find associated loci 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6" name="Google Shape;337;p55">
            <a:extLst>
              <a:ext uri="{FF2B5EF4-FFF2-40B4-BE49-F238E27FC236}">
                <a16:creationId xmlns:a16="http://schemas.microsoft.com/office/drawing/2014/main" id="{86E0F453-CF1F-4C42-BF53-EF6D13FB16A3}"/>
              </a:ext>
            </a:extLst>
          </p:cNvPr>
          <p:cNvSpPr txBox="1"/>
          <p:nvPr/>
        </p:nvSpPr>
        <p:spPr>
          <a:xfrm>
            <a:off x="14" y="3430361"/>
            <a:ext cx="88137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Search for a variant to find genes and traits 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2" name="Google Shape;339;p55">
            <a:extLst>
              <a:ext uri="{FF2B5EF4-FFF2-40B4-BE49-F238E27FC236}">
                <a16:creationId xmlns:a16="http://schemas.microsoft.com/office/drawing/2014/main" id="{C2CFE6DC-3676-DF43-B0F0-FBA785E7D353}"/>
              </a:ext>
            </a:extLst>
          </p:cNvPr>
          <p:cNvSpPr txBox="1"/>
          <p:nvPr/>
        </p:nvSpPr>
        <p:spPr>
          <a:xfrm>
            <a:off x="14" y="5741035"/>
            <a:ext cx="8813786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Search for a gene to find its associated traits 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B0536D-FD2E-A140-8F8D-10B3D54BA22B}"/>
              </a:ext>
            </a:extLst>
          </p:cNvPr>
          <p:cNvSpPr/>
          <p:nvPr/>
        </p:nvSpPr>
        <p:spPr>
          <a:xfrm>
            <a:off x="393693" y="3886214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https://genetics.opentargets.org/variant/1_154453788_C_T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4FDB55-A6E7-A647-9899-561C1F51E7DF}"/>
              </a:ext>
            </a:extLst>
          </p:cNvPr>
          <p:cNvSpPr/>
          <p:nvPr/>
        </p:nvSpPr>
        <p:spPr>
          <a:xfrm>
            <a:off x="393693" y="5016631"/>
            <a:ext cx="550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https://genetics.opentargets.org/study/GCST003044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B6FBC-6A7E-534F-999D-2F9C732BDC8B}"/>
              </a:ext>
            </a:extLst>
          </p:cNvPr>
          <p:cNvSpPr/>
          <p:nvPr/>
        </p:nvSpPr>
        <p:spPr>
          <a:xfrm>
            <a:off x="393693" y="6196794"/>
            <a:ext cx="8813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6"/>
              </a:rPr>
              <a:t>https://genetics.opentargets.org/gene/ENSG00000169174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8292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225924" y="3367817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89EE7-9E96-684A-B985-85BF0D1FA120}"/>
              </a:ext>
            </a:extLst>
          </p:cNvPr>
          <p:cNvGrpSpPr/>
          <p:nvPr/>
        </p:nvGrpSpPr>
        <p:grpSpPr>
          <a:xfrm>
            <a:off x="3118734" y="1931626"/>
            <a:ext cx="2906532" cy="3781578"/>
            <a:chOff x="5348251" y="2037465"/>
            <a:chExt cx="2906532" cy="3781578"/>
          </a:xfrm>
        </p:grpSpPr>
        <p:sp>
          <p:nvSpPr>
            <p:cNvPr id="4" name="Content Placeholder 5">
              <a:extLst>
                <a:ext uri="{FF2B5EF4-FFF2-40B4-BE49-F238E27FC236}">
                  <a16:creationId xmlns:a16="http://schemas.microsoft.com/office/drawing/2014/main" id="{D2976370-0F3A-4940-9823-2BB8AFB7E07E}"/>
                </a:ext>
              </a:extLst>
            </p:cNvPr>
            <p:cNvSpPr txBox="1">
              <a:spLocks/>
            </p:cNvSpPr>
            <p:nvPr/>
          </p:nvSpPr>
          <p:spPr>
            <a:xfrm>
              <a:off x="5540951" y="2037465"/>
              <a:ext cx="2521132" cy="72274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3500" dirty="0">
                  <a:solidFill>
                    <a:srgbClr val="0091E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Exercises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5B83AD-7CEC-5D41-9891-5F2D030EF7C7}"/>
                </a:ext>
              </a:extLst>
            </p:cNvPr>
            <p:cNvSpPr/>
            <p:nvPr/>
          </p:nvSpPr>
          <p:spPr>
            <a:xfrm>
              <a:off x="5715322" y="5326600"/>
              <a:ext cx="217239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Pages 29-32 </a:t>
              </a:r>
              <a:endParaRPr lang="en-GB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B19C01-B070-ED4B-8C3E-240F0A5908BC}"/>
                </a:ext>
              </a:extLst>
            </p:cNvPr>
            <p:cNvSpPr/>
            <p:nvPr/>
          </p:nvSpPr>
          <p:spPr>
            <a:xfrm>
              <a:off x="5348251" y="3401394"/>
              <a:ext cx="290653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LDL cholesterol</a:t>
              </a:r>
            </a:p>
            <a:p>
              <a:pPr algn="ctr"/>
              <a:r>
                <a:rPr lang="en-US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ITGA4</a:t>
              </a:r>
              <a:endParaRPr lang="en-GB" sz="28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Google Shape;431;p61">
            <a:extLst>
              <a:ext uri="{FF2B5EF4-FFF2-40B4-BE49-F238E27FC236}">
                <a16:creationId xmlns:a16="http://schemas.microsoft.com/office/drawing/2014/main" id="{1DBB6E11-0837-6446-8B39-007F075A6126}"/>
              </a:ext>
            </a:extLst>
          </p:cNvPr>
          <p:cNvSpPr txBox="1"/>
          <p:nvPr/>
        </p:nvSpPr>
        <p:spPr>
          <a:xfrm>
            <a:off x="0" y="32117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Hands-on time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4142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231487"/>
            <a:ext cx="9144000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How to access all this data programmatically?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3257FD0-BAB0-284E-808C-AA68B8BE9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6137" y="3089848"/>
            <a:ext cx="5247863" cy="77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lvl="1" indent="0" algn="ctr" eaLnBrk="1" hangingPunct="1">
              <a:spcAft>
                <a:spcPts val="1800"/>
              </a:spcAft>
              <a:buClrTx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http://genetics-api.opentargets.io/</a:t>
            </a:r>
            <a:endParaRPr lang="en-US" sz="2400" b="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ctr" eaLnBrk="1" hangingPunct="1">
              <a:spcAft>
                <a:spcPts val="1800"/>
              </a:spcAft>
              <a:buClrTx/>
              <a:buNone/>
            </a:pP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839A8-A96A-4943-A780-F824FC4C0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102" y="3766509"/>
            <a:ext cx="2882900" cy="1536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F3AD9C-F467-384C-B0F0-3E9F61586777}"/>
              </a:ext>
            </a:extLst>
          </p:cNvPr>
          <p:cNvSpPr/>
          <p:nvPr/>
        </p:nvSpPr>
        <p:spPr>
          <a:xfrm>
            <a:off x="5504567" y="2533974"/>
            <a:ext cx="22829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AB8AD-DBA9-FC4A-A4A0-712CA2D42D0C}"/>
              </a:ext>
            </a:extLst>
          </p:cNvPr>
          <p:cNvSpPr/>
          <p:nvPr/>
        </p:nvSpPr>
        <p:spPr>
          <a:xfrm>
            <a:off x="377905" y="2533974"/>
            <a:ext cx="28905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 download*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04773-9920-4440-B11F-E27D9CB880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22" r="18642" b="-6467"/>
          <a:stretch/>
        </p:blipFill>
        <p:spPr>
          <a:xfrm>
            <a:off x="866504" y="3232419"/>
            <a:ext cx="1280955" cy="10681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7C7B0B-49D5-2344-AD6A-386FAAA06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459" y="3121859"/>
            <a:ext cx="1491974" cy="894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93826-AB2E-1C47-869F-67328029AB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15" t="11278" r="14551" b="12433"/>
          <a:stretch/>
        </p:blipFill>
        <p:spPr>
          <a:xfrm>
            <a:off x="2147459" y="4316253"/>
            <a:ext cx="1280955" cy="12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78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Wrapping up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133C80B3-5053-0E41-9530-6C006EC153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29528"/>
            <a:ext cx="581378" cy="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96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358588" y="3828683"/>
            <a:ext cx="8426824" cy="11985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endParaRPr lang="en-GB" sz="24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372404"/>
            <a:ext cx="9142227" cy="26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of integrated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(omics, genetics, drug)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identification and </a:t>
            </a:r>
            <a:r>
              <a:rPr lang="en-US" sz="26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endParaRPr lang="en-US" sz="2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web interfaces,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APIs, download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683530" y="37607828"/>
            <a:ext cx="1374636" cy="1367998"/>
          </a:xfrm>
          <a:prstGeom prst="rect">
            <a:avLst/>
          </a:prstGeom>
        </p:spPr>
      </p:pic>
      <p:pic>
        <p:nvPicPr>
          <p:cNvPr id="12" name="Picture 11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027308" y="37607828"/>
            <a:ext cx="1376280" cy="1367998"/>
          </a:xfrm>
          <a:prstGeom prst="rect">
            <a:avLst/>
          </a:prstGeom>
        </p:spPr>
      </p:pic>
      <p:pic>
        <p:nvPicPr>
          <p:cNvPr id="13" name="Picture 12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362743" y="37607828"/>
            <a:ext cx="1384623" cy="1367998"/>
          </a:xfrm>
          <a:prstGeom prst="rect">
            <a:avLst/>
          </a:prstGeom>
        </p:spPr>
      </p:pic>
      <p:pic>
        <p:nvPicPr>
          <p:cNvPr id="14" name="Picture 13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835930" y="37760228"/>
            <a:ext cx="1374636" cy="1367998"/>
          </a:xfrm>
          <a:prstGeom prst="rect">
            <a:avLst/>
          </a:prstGeom>
        </p:spPr>
      </p:pic>
      <p:pic>
        <p:nvPicPr>
          <p:cNvPr id="15" name="Picture 14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179708" y="37760228"/>
            <a:ext cx="1376280" cy="1367998"/>
          </a:xfrm>
          <a:prstGeom prst="rect">
            <a:avLst/>
          </a:prstGeom>
        </p:spPr>
      </p:pic>
      <p:pic>
        <p:nvPicPr>
          <p:cNvPr id="16" name="Picture 15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515143" y="37760228"/>
            <a:ext cx="1384623" cy="1367998"/>
          </a:xfrm>
          <a:prstGeom prst="rect">
            <a:avLst/>
          </a:prstGeom>
        </p:spPr>
      </p:pic>
      <p:pic>
        <p:nvPicPr>
          <p:cNvPr id="17" name="Picture 16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667543" y="37912628"/>
            <a:ext cx="1384623" cy="13679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 and Genetics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2B1091-7395-E641-803F-4AF8DCC01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68" b="39928"/>
          <a:stretch/>
        </p:blipFill>
        <p:spPr>
          <a:xfrm>
            <a:off x="422242" y="4067163"/>
            <a:ext cx="4091938" cy="18585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7A2890-775A-5E4A-83F7-8670B633AE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919" b="40135"/>
          <a:stretch/>
        </p:blipFill>
        <p:spPr>
          <a:xfrm>
            <a:off x="4693474" y="4067163"/>
            <a:ext cx="4091938" cy="18585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343CBAA-0B30-CA4B-808C-9F82FC160699}"/>
              </a:ext>
            </a:extLst>
          </p:cNvPr>
          <p:cNvSpPr/>
          <p:nvPr/>
        </p:nvSpPr>
        <p:spPr>
          <a:xfrm>
            <a:off x="591736" y="6010321"/>
            <a:ext cx="3752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http://blog.opentargets.org/tag/release-notes/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57A84D-B5BA-A647-8CCF-22F241F9C47B}"/>
              </a:ext>
            </a:extLst>
          </p:cNvPr>
          <p:cNvSpPr/>
          <p:nvPr/>
        </p:nvSpPr>
        <p:spPr>
          <a:xfrm>
            <a:off x="4713463" y="6010320"/>
            <a:ext cx="4071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http://blog.opentargets.org/tag/genetics-releases/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92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/>
          <p:nvPr/>
        </p:nvSpPr>
        <p:spPr>
          <a:xfrm>
            <a:off x="-1" y="151560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Want to learn more?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29" name="Google Shape;929;p74"/>
          <p:cNvSpPr txBox="1"/>
          <p:nvPr/>
        </p:nvSpPr>
        <p:spPr>
          <a:xfrm>
            <a:off x="493059" y="193511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  <a:hlinkClick r:id="rId3"/>
            </a:endParaRPr>
          </a:p>
        </p:txBody>
      </p:sp>
      <p:pic>
        <p:nvPicPr>
          <p:cNvPr id="930" name="Google Shape;930;p74" descr="Screen Shot 2018-11-26 at 23.08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1935116"/>
            <a:ext cx="9144000" cy="503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4" descr="Screen Shot 2018-11-27 at 16.23.34.png"/>
          <p:cNvPicPr preferRelativeResize="0"/>
          <p:nvPr/>
        </p:nvPicPr>
        <p:blipFill rotWithShape="1">
          <a:blip r:embed="rId5">
            <a:alphaModFix/>
          </a:blip>
          <a:srcRect b="65410"/>
          <a:stretch/>
        </p:blipFill>
        <p:spPr>
          <a:xfrm>
            <a:off x="-1" y="931740"/>
            <a:ext cx="9144000" cy="12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4"/>
          <p:cNvSpPr txBox="1"/>
          <p:nvPr/>
        </p:nvSpPr>
        <p:spPr>
          <a:xfrm>
            <a:off x="6479974" y="1277772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http://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bit.ly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/cite-us</a:t>
            </a:r>
            <a:endParaRPr sz="20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3302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5"/>
          <p:cNvSpPr/>
          <p:nvPr/>
        </p:nvSpPr>
        <p:spPr>
          <a:xfrm>
            <a:off x="3479344" y="4227120"/>
            <a:ext cx="31449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blog.opentargets.org/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39" name="Google Shape;939;p75" descr="FB_Twitter_logo.png"/>
          <p:cNvPicPr preferRelativeResize="0"/>
          <p:nvPr/>
        </p:nvPicPr>
        <p:blipFill rotWithShape="1">
          <a:blip r:embed="rId3">
            <a:alphaModFix/>
          </a:blip>
          <a:srcRect l="1676" t="1675" r="50672" b="4011"/>
          <a:stretch/>
        </p:blipFill>
        <p:spPr>
          <a:xfrm>
            <a:off x="2766530" y="3679431"/>
            <a:ext cx="430874" cy="4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5"/>
          <p:cNvSpPr/>
          <p:nvPr/>
        </p:nvSpPr>
        <p:spPr>
          <a:xfrm>
            <a:off x="3479344" y="3665509"/>
            <a:ext cx="21649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@</a:t>
            </a:r>
            <a:r>
              <a:rPr lang="en-US" sz="2200" dirty="0" err="1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targetvalidate</a:t>
            </a:r>
            <a:r>
              <a:rPr lang="en-US" sz="22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1" name="Google Shape;941;p75" descr="Screen Shot 2017-01-16 at 13.27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2417" y="4169513"/>
            <a:ext cx="419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5" descr="Screen Shot 2017-01-16 at 13.29.10.png"/>
          <p:cNvPicPr preferRelativeResize="0"/>
          <p:nvPr/>
        </p:nvPicPr>
        <p:blipFill rotWithShape="1">
          <a:blip r:embed="rId5">
            <a:alphaModFix/>
          </a:blip>
          <a:srcRect l="3820" t="12522"/>
          <a:stretch/>
        </p:blipFill>
        <p:spPr>
          <a:xfrm>
            <a:off x="2762329" y="4826565"/>
            <a:ext cx="439276" cy="395998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5"/>
          <p:cNvSpPr/>
          <p:nvPr/>
        </p:nvSpPr>
        <p:spPr>
          <a:xfrm>
            <a:off x="3479351" y="4809125"/>
            <a:ext cx="480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http://tinyurl.com/opentargets-in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4" name="Google Shape;944;p75"/>
          <p:cNvSpPr txBox="1"/>
          <p:nvPr/>
        </p:nvSpPr>
        <p:spPr>
          <a:xfrm>
            <a:off x="0" y="420869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Get in touch</a:t>
            </a: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45" name="Google Shape;945;p75"/>
          <p:cNvSpPr/>
          <p:nvPr/>
        </p:nvSpPr>
        <p:spPr>
          <a:xfrm>
            <a:off x="3479350" y="5411950"/>
            <a:ext cx="5432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https://tinyurl.com/opentargets-youtube</a:t>
            </a:r>
            <a:endParaRPr sz="220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946" name="Google Shape;946;p75" descr="downloa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968" y="5303041"/>
            <a:ext cx="683999" cy="683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7" name="Google Shape;947;p75"/>
          <p:cNvGraphicFramePr/>
          <p:nvPr/>
        </p:nvGraphicFramePr>
        <p:xfrm>
          <a:off x="273690" y="1726375"/>
          <a:ext cx="8637650" cy="1341150"/>
        </p:xfrm>
        <a:graphic>
          <a:graphicData uri="http://schemas.openxmlformats.org/drawingml/2006/table">
            <a:tbl>
              <a:tblPr firstRow="1" bandRow="1">
                <a:noFill/>
                <a:tableStyleId>{F42D8F76-D638-4042-BB12-247997B54703}</a:tableStyleId>
              </a:tblPr>
              <a:tblGrid>
                <a:gridCol w="40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Targets Platform</a:t>
                      </a:r>
                      <a:endParaRPr sz="2400" u="none" strike="noStrike" cap="non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Targets Genetics</a:t>
                      </a:r>
                      <a:endParaRPr sz="2400" u="none" strike="noStrike" cap="non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4F81B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docs.targetvalidation.org</a:t>
                      </a:r>
                      <a:endParaRPr sz="2300" u="none" strike="noStrike" cap="none">
                        <a:solidFill>
                          <a:srgbClr val="4F81BD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81BD"/>
                        </a:buClr>
                        <a:buSzPts val="2300"/>
                        <a:buFont typeface="Helvetica Neue"/>
                        <a:buNone/>
                      </a:pPr>
                      <a:r>
                        <a:rPr lang="en-US" sz="2300" u="none" strike="noStrike" cap="none">
                          <a:solidFill>
                            <a:srgbClr val="4F81B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genetics-docs.opentargets.org</a:t>
                      </a:r>
                      <a:endParaRPr sz="2300" u="none" strike="noStrike" cap="none">
                        <a:solidFill>
                          <a:srgbClr val="4F81BD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4F81B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support@targetvalidation.org</a:t>
                      </a:r>
                      <a:endParaRPr sz="2300" u="sng" strike="noStrike" cap="none">
                        <a:solidFill>
                          <a:srgbClr val="4F81BD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81BD"/>
                        </a:buClr>
                        <a:buSzPts val="2300"/>
                        <a:buFont typeface="Helvetica Neue"/>
                        <a:buNone/>
                      </a:pPr>
                      <a:r>
                        <a:rPr lang="en-US" sz="2300" u="none" strike="noStrike" cap="none">
                          <a:solidFill>
                            <a:srgbClr val="4F81B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geneticsportal@opentargets.org</a:t>
                      </a:r>
                      <a:endParaRPr sz="2300" u="none" strike="noStrike" cap="none">
                        <a:solidFill>
                          <a:srgbClr val="4F81BD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99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>
            <a:spLocks noGrp="1"/>
          </p:cNvSpPr>
          <p:nvPr>
            <p:ph type="title" idx="4294967295"/>
          </p:nvPr>
        </p:nvSpPr>
        <p:spPr>
          <a:xfrm>
            <a:off x="38100" y="288205"/>
            <a:ext cx="91059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131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</a:t>
            </a:r>
            <a:endParaRPr sz="400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238458" y="1289778"/>
            <a:ext cx="9229818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575" marR="4452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 partnership to transform drug discovery</a:t>
            </a:r>
          </a:p>
        </p:txBody>
      </p:sp>
      <p:pic>
        <p:nvPicPr>
          <p:cNvPr id="277" name="Google Shape;277;p51" descr="opentargets7partners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43" y="2633433"/>
            <a:ext cx="8256414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/>
        </p:nvSpPr>
        <p:spPr>
          <a:xfrm>
            <a:off x="1481738" y="5311122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Founding partners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5338486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2016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6566910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2017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7689495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2" name="Google Shape;282;p51"/>
          <p:cNvSpPr txBox="1"/>
          <p:nvPr/>
        </p:nvSpPr>
        <p:spPr>
          <a:xfrm>
            <a:off x="4155189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42D32-E2C4-AD42-A13D-AA97ABD67F9D}"/>
              </a:ext>
            </a:extLst>
          </p:cNvPr>
          <p:cNvSpPr txBox="1"/>
          <p:nvPr/>
        </p:nvSpPr>
        <p:spPr>
          <a:xfrm>
            <a:off x="813131" y="5931502"/>
            <a:ext cx="7830143" cy="5927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identification and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targets</a:t>
            </a:r>
          </a:p>
        </p:txBody>
      </p:sp>
    </p:spTree>
    <p:extLst>
      <p:ext uri="{BB962C8B-B14F-4D97-AF65-F5344CB8AC3E}">
        <p14:creationId xmlns:p14="http://schemas.microsoft.com/office/powerpoint/2010/main" val="18926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6"/>
          <p:cNvSpPr txBox="1"/>
          <p:nvPr/>
        </p:nvSpPr>
        <p:spPr>
          <a:xfrm>
            <a:off x="0" y="26238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Thank you!</a:t>
            </a:r>
            <a:endParaRPr sz="4000" b="0" i="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954" name="Google Shape;954;p76"/>
          <p:cNvGrpSpPr/>
          <p:nvPr/>
        </p:nvGrpSpPr>
        <p:grpSpPr>
          <a:xfrm>
            <a:off x="132020" y="2250108"/>
            <a:ext cx="8835686" cy="3789009"/>
            <a:chOff x="128008" y="1213992"/>
            <a:chExt cx="8835686" cy="3789009"/>
          </a:xfrm>
        </p:grpSpPr>
        <p:pic>
          <p:nvPicPr>
            <p:cNvPr id="955" name="Google Shape;955;p76" descr="Screen Shot 2016-11-04 at 12.01.16.png"/>
            <p:cNvPicPr preferRelativeResize="0"/>
            <p:nvPr/>
          </p:nvPicPr>
          <p:blipFill rotWithShape="1">
            <a:blip r:embed="rId3">
              <a:alphaModFix/>
            </a:blip>
            <a:srcRect l="4296" t="31897" r="3182" b="35016"/>
            <a:stretch/>
          </p:blipFill>
          <p:spPr>
            <a:xfrm>
              <a:off x="128008" y="1213992"/>
              <a:ext cx="5529127" cy="1999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76" descr="20161017_13143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5698" y="3292594"/>
              <a:ext cx="2987996" cy="1680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76" descr="Screen Shot 2016-11-04 at 12.01.16.png"/>
            <p:cNvPicPr preferRelativeResize="0"/>
            <p:nvPr/>
          </p:nvPicPr>
          <p:blipFill rotWithShape="1">
            <a:blip r:embed="rId3">
              <a:alphaModFix/>
            </a:blip>
            <a:srcRect l="1953" t="3102" r="40137" b="68102"/>
            <a:stretch/>
          </p:blipFill>
          <p:spPr>
            <a:xfrm>
              <a:off x="128009" y="3262935"/>
              <a:ext cx="3460742" cy="1740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76" descr="Screen Shot 2016-11-04 at 12.01.16.png"/>
            <p:cNvPicPr preferRelativeResize="0"/>
            <p:nvPr/>
          </p:nvPicPr>
          <p:blipFill rotWithShape="1">
            <a:blip r:embed="rId3">
              <a:alphaModFix/>
            </a:blip>
            <a:srcRect l="59358" t="3102" r="2047" b="68102"/>
            <a:stretch/>
          </p:blipFill>
          <p:spPr>
            <a:xfrm>
              <a:off x="3590835" y="3262935"/>
              <a:ext cx="2306473" cy="17400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9" name="Google Shape;959;p76"/>
          <p:cNvGrpSpPr/>
          <p:nvPr/>
        </p:nvGrpSpPr>
        <p:grpSpPr>
          <a:xfrm>
            <a:off x="1344454" y="1195886"/>
            <a:ext cx="4035130" cy="720000"/>
            <a:chOff x="2995558" y="5414647"/>
            <a:chExt cx="4035130" cy="720000"/>
          </a:xfrm>
        </p:grpSpPr>
        <p:sp>
          <p:nvSpPr>
            <p:cNvPr id="960" name="Google Shape;960;p76"/>
            <p:cNvSpPr/>
            <p:nvPr/>
          </p:nvSpPr>
          <p:spPr>
            <a:xfrm>
              <a:off x="2995558" y="5414647"/>
              <a:ext cx="720000" cy="7200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8999" t="8999" r="8999" b="8999"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6"/>
            <p:cNvSpPr/>
            <p:nvPr/>
          </p:nvSpPr>
          <p:spPr>
            <a:xfrm>
              <a:off x="3737341" y="5414647"/>
              <a:ext cx="720000" cy="7200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6"/>
            <p:cNvSpPr/>
            <p:nvPr/>
          </p:nvSpPr>
          <p:spPr>
            <a:xfrm>
              <a:off x="4479124" y="5414647"/>
              <a:ext cx="720000" cy="7200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6"/>
            <p:cNvSpPr/>
            <p:nvPr/>
          </p:nvSpPr>
          <p:spPr>
            <a:xfrm>
              <a:off x="5220907" y="5414647"/>
              <a:ext cx="720000" cy="720000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4" name="Google Shape;964;p76" descr="Takeda_Logo_RGB_178x60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62688" y="5594647"/>
              <a:ext cx="1068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5" name="Google Shape;965;p76" descr="Celgene-logo.jpg"/>
          <p:cNvPicPr preferRelativeResize="0"/>
          <p:nvPr/>
        </p:nvPicPr>
        <p:blipFill rotWithShape="1">
          <a:blip r:embed="rId10">
            <a:alphaModFix/>
          </a:blip>
          <a:srcRect l="6047" t="5555" r="6814" b="4074"/>
          <a:stretch/>
        </p:blipFill>
        <p:spPr>
          <a:xfrm>
            <a:off x="5469169" y="1159886"/>
            <a:ext cx="912099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6" descr="sanofi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1395" y="1159886"/>
            <a:ext cx="9072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76"/>
          <p:cNvPicPr preferRelativeResize="0"/>
          <p:nvPr/>
        </p:nvPicPr>
        <p:blipFill rotWithShape="1">
          <a:blip r:embed="rId12">
            <a:alphaModFix/>
          </a:blip>
          <a:srcRect r="6051"/>
          <a:stretch/>
        </p:blipFill>
        <p:spPr>
          <a:xfrm>
            <a:off x="5661147" y="2250108"/>
            <a:ext cx="3419999" cy="1963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378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231678"/>
            <a:ext cx="9144000" cy="1143000"/>
          </a:xfrm>
          <a:prstGeom prst="rect">
            <a:avLst/>
          </a:prstGeom>
        </p:spPr>
        <p:txBody>
          <a:bodyPr/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/>
              <a:t>Looking for your new career move?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35F9D-57B2-FA4A-9A02-8D8539B6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4678"/>
            <a:ext cx="9144000" cy="43548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B49094-391E-0847-BE22-29CF9869311E}"/>
              </a:ext>
            </a:extLst>
          </p:cNvPr>
          <p:cNvSpPr/>
          <p:nvPr/>
        </p:nvSpPr>
        <p:spPr>
          <a:xfrm>
            <a:off x="2336308" y="6038159"/>
            <a:ext cx="44713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https://</a:t>
            </a:r>
            <a:r>
              <a:rPr lang="en-GB" sz="2200" dirty="0" err="1">
                <a:solidFill>
                  <a:srgbClr val="7F7F7F"/>
                </a:solidFill>
                <a:latin typeface="Helvetica"/>
                <a:cs typeface="Helvetica"/>
              </a:rPr>
              <a:t>www.opentargets.org</a:t>
            </a:r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/jobs</a:t>
            </a:r>
            <a:endParaRPr lang="en-GB" sz="2200" u="sng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20667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2811133"/>
            <a:ext cx="9144000" cy="1143000"/>
          </a:xfrm>
          <a:prstGeom prst="rect">
            <a:avLst/>
          </a:prstGeom>
        </p:spPr>
        <p:txBody>
          <a:bodyPr/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400" dirty="0"/>
              <a:t>Details on data sources to associate </a:t>
            </a:r>
          </a:p>
          <a:p>
            <a:pPr algn="ctr">
              <a:lnSpc>
                <a:spcPct val="120000"/>
              </a:lnSpc>
            </a:pPr>
            <a:r>
              <a:rPr lang="en-GB" sz="3400" dirty="0"/>
              <a:t>targets and diseases</a:t>
            </a:r>
          </a:p>
          <a:p>
            <a:pPr algn="ctr">
              <a:lnSpc>
                <a:spcPct val="120000"/>
              </a:lnSpc>
            </a:pPr>
            <a:endParaRPr lang="en-GB" sz="3400" dirty="0"/>
          </a:p>
          <a:p>
            <a:pPr algn="ctr">
              <a:lnSpc>
                <a:spcPct val="120000"/>
              </a:lnSpc>
            </a:pPr>
            <a:r>
              <a:rPr lang="en-GB" sz="3400" dirty="0"/>
              <a:t>Other Open Targets resources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284682"/>
            <a:ext cx="9144000" cy="1143000"/>
          </a:xfrm>
          <a:prstGeom prst="rect">
            <a:avLst/>
          </a:prstGeom>
        </p:spPr>
        <p:txBody>
          <a:bodyPr/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/>
              <a:t>Extra extra extra</a:t>
            </a:r>
          </a:p>
        </p:txBody>
      </p:sp>
    </p:spTree>
    <p:extLst>
      <p:ext uri="{BB962C8B-B14F-4D97-AF65-F5344CB8AC3E}">
        <p14:creationId xmlns:p14="http://schemas.microsoft.com/office/powerpoint/2010/main" val="310484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318456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GWAS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457725"/>
            <a:ext cx="9144000" cy="196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Genome Wide Association Studies</a:t>
            </a:r>
            <a:endParaRPr lang="en-US" sz="1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Array-based chips 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  <a:sym typeface="Wingdings"/>
              </a:rPr>
              <a:t> 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genotyping 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  <a:sym typeface="Wingdings"/>
              </a:rPr>
              <a:t>100,000 SNPs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  <a:sym typeface="Wingdings"/>
              </a:rPr>
              <a:t>genomewide</a:t>
            </a: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endParaRPr lang="en-US" sz="1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93594" y="3834216"/>
            <a:ext cx="707712" cy="1554838"/>
            <a:chOff x="893594" y="3084162"/>
            <a:chExt cx="707712" cy="1554838"/>
          </a:xfrm>
        </p:grpSpPr>
        <p:pic>
          <p:nvPicPr>
            <p:cNvPr id="5" name="Picture 4" descr="14127007701_c52edfb6c7_o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0" t="14221" b="51220"/>
            <a:stretch/>
          </p:blipFill>
          <p:spPr>
            <a:xfrm>
              <a:off x="896034" y="3919000"/>
              <a:ext cx="702833" cy="720000"/>
            </a:xfrm>
            <a:prstGeom prst="rect">
              <a:avLst/>
            </a:prstGeom>
          </p:spPr>
        </p:pic>
        <p:pic>
          <p:nvPicPr>
            <p:cNvPr id="9" name="Picture 8" descr="14127007701_c52edfb6c7_o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21" r="59186" b="52780"/>
            <a:stretch/>
          </p:blipFill>
          <p:spPr>
            <a:xfrm>
              <a:off x="893594" y="3084162"/>
              <a:ext cx="707712" cy="7200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951629" y="3762772"/>
            <a:ext cx="790724" cy="1697727"/>
            <a:chOff x="1951629" y="3095761"/>
            <a:chExt cx="790724" cy="1697727"/>
          </a:xfrm>
        </p:grpSpPr>
        <p:grpSp>
          <p:nvGrpSpPr>
            <p:cNvPr id="36" name="Group 35"/>
            <p:cNvGrpSpPr/>
            <p:nvPr/>
          </p:nvGrpSpPr>
          <p:grpSpPr>
            <a:xfrm>
              <a:off x="1951629" y="3857932"/>
              <a:ext cx="790724" cy="935556"/>
              <a:chOff x="1370042" y="3692489"/>
              <a:chExt cx="790724" cy="935556"/>
            </a:xfrm>
          </p:grpSpPr>
          <p:pic>
            <p:nvPicPr>
              <p:cNvPr id="11" name="Picture 10" descr="13943655739_707d90a471_o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36" t="26274" r="39110" b="27000"/>
              <a:stretch/>
            </p:blipFill>
            <p:spPr>
              <a:xfrm rot="1782400">
                <a:off x="1370042" y="3861790"/>
                <a:ext cx="274347" cy="360000"/>
              </a:xfrm>
              <a:prstGeom prst="rect">
                <a:avLst/>
              </a:prstGeom>
            </p:spPr>
          </p:pic>
          <p:pic>
            <p:nvPicPr>
              <p:cNvPr id="17" name="Picture 16" descr="13943655739_707d90a471_o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36" t="26274" r="39110" b="27000"/>
              <a:stretch/>
            </p:blipFill>
            <p:spPr>
              <a:xfrm rot="1782400">
                <a:off x="1536406" y="4268045"/>
                <a:ext cx="274347" cy="360000"/>
              </a:xfrm>
              <a:prstGeom prst="rect">
                <a:avLst/>
              </a:prstGeom>
            </p:spPr>
          </p:pic>
          <p:grpSp>
            <p:nvGrpSpPr>
              <p:cNvPr id="24" name="Group 23"/>
              <p:cNvGrpSpPr>
                <a:grpSpLocks noChangeAspect="1"/>
              </p:cNvGrpSpPr>
              <p:nvPr/>
            </p:nvGrpSpPr>
            <p:grpSpPr>
              <a:xfrm rot="1404727">
                <a:off x="1423794" y="4117385"/>
                <a:ext cx="140259" cy="360000"/>
                <a:chOff x="3751759" y="2203011"/>
                <a:chExt cx="388677" cy="997610"/>
              </a:xfrm>
            </p:grpSpPr>
            <p:pic>
              <p:nvPicPr>
                <p:cNvPr id="25" name="Picture 24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>
                  <a:off x="3751759" y="2700502"/>
                  <a:ext cx="372256" cy="500119"/>
                </a:xfrm>
                <a:prstGeom prst="rect">
                  <a:avLst/>
                </a:prstGeom>
              </p:spPr>
            </p:pic>
            <p:pic>
              <p:nvPicPr>
                <p:cNvPr id="26" name="Picture 25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 rot="10581454">
                  <a:off x="3768180" y="2203011"/>
                  <a:ext cx="372256" cy="500119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7" descr="13943655739_707d90a471_o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36" t="26274" r="39110" b="27000"/>
              <a:stretch/>
            </p:blipFill>
            <p:spPr>
              <a:xfrm rot="1782400">
                <a:off x="1734019" y="3928552"/>
                <a:ext cx="274347" cy="360000"/>
              </a:xfrm>
              <a:prstGeom prst="rect">
                <a:avLst/>
              </a:prstGeom>
            </p:spPr>
          </p:pic>
          <p:pic>
            <p:nvPicPr>
              <p:cNvPr id="29" name="Picture 28" descr="13943655739_707d90a471_o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36" t="26274" r="39110" b="27000"/>
              <a:stretch/>
            </p:blipFill>
            <p:spPr>
              <a:xfrm rot="1782400">
                <a:off x="1678072" y="3692489"/>
                <a:ext cx="274347" cy="360000"/>
              </a:xfrm>
              <a:prstGeom prst="rect">
                <a:avLst/>
              </a:prstGeom>
            </p:spPr>
          </p:pic>
          <p:pic>
            <p:nvPicPr>
              <p:cNvPr id="32" name="Picture 31" descr="13943655739_707d90a471_o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36" t="26274" r="39110" b="27000"/>
              <a:stretch/>
            </p:blipFill>
            <p:spPr>
              <a:xfrm rot="1782400">
                <a:off x="1886419" y="4136940"/>
                <a:ext cx="274347" cy="3600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986963" y="3095761"/>
              <a:ext cx="720056" cy="786352"/>
              <a:chOff x="1423795" y="2690431"/>
              <a:chExt cx="720056" cy="786352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 rot="1404727">
                <a:off x="1423795" y="3077783"/>
                <a:ext cx="140259" cy="360000"/>
                <a:chOff x="3751759" y="2203011"/>
                <a:chExt cx="388677" cy="997610"/>
              </a:xfrm>
            </p:grpSpPr>
            <p:pic>
              <p:nvPicPr>
                <p:cNvPr id="7" name="Picture 6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>
                  <a:off x="3751759" y="2700502"/>
                  <a:ext cx="372256" cy="500119"/>
                </a:xfrm>
                <a:prstGeom prst="rect">
                  <a:avLst/>
                </a:prstGeom>
              </p:spPr>
            </p:pic>
            <p:pic>
              <p:nvPicPr>
                <p:cNvPr id="12" name="Picture 11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 rot="10581454">
                  <a:off x="3768180" y="2203011"/>
                  <a:ext cx="372256" cy="500119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>
                <a:grpSpLocks noChangeAspect="1"/>
              </p:cNvGrpSpPr>
              <p:nvPr/>
            </p:nvGrpSpPr>
            <p:grpSpPr>
              <a:xfrm rot="1404727">
                <a:off x="1576195" y="3116783"/>
                <a:ext cx="140259" cy="360000"/>
                <a:chOff x="3751759" y="2203011"/>
                <a:chExt cx="388677" cy="997610"/>
              </a:xfrm>
            </p:grpSpPr>
            <p:pic>
              <p:nvPicPr>
                <p:cNvPr id="15" name="Picture 14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>
                  <a:off x="3751759" y="2700502"/>
                  <a:ext cx="372256" cy="500119"/>
                </a:xfrm>
                <a:prstGeom prst="rect">
                  <a:avLst/>
                </a:prstGeom>
              </p:spPr>
            </p:pic>
            <p:pic>
              <p:nvPicPr>
                <p:cNvPr id="16" name="Picture 15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 rot="10581454">
                  <a:off x="3768180" y="2203011"/>
                  <a:ext cx="372256" cy="500119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>
                <a:grpSpLocks noChangeAspect="1"/>
              </p:cNvGrpSpPr>
              <p:nvPr/>
            </p:nvGrpSpPr>
            <p:grpSpPr>
              <a:xfrm rot="1404727">
                <a:off x="1601382" y="2690431"/>
                <a:ext cx="140259" cy="360000"/>
                <a:chOff x="3751759" y="2203011"/>
                <a:chExt cx="388677" cy="997610"/>
              </a:xfrm>
            </p:grpSpPr>
            <p:pic>
              <p:nvPicPr>
                <p:cNvPr id="19" name="Picture 18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>
                  <a:off x="3751759" y="2700502"/>
                  <a:ext cx="372256" cy="50011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 rot="10581454">
                  <a:off x="3768180" y="2203011"/>
                  <a:ext cx="372256" cy="500119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/>
              <p:cNvGrpSpPr>
                <a:grpSpLocks noChangeAspect="1"/>
              </p:cNvGrpSpPr>
              <p:nvPr/>
            </p:nvGrpSpPr>
            <p:grpSpPr>
              <a:xfrm rot="1404727">
                <a:off x="1748499" y="2775290"/>
                <a:ext cx="140259" cy="360000"/>
                <a:chOff x="3751759" y="2203011"/>
                <a:chExt cx="388677" cy="997610"/>
              </a:xfrm>
            </p:grpSpPr>
            <p:pic>
              <p:nvPicPr>
                <p:cNvPr id="22" name="Picture 21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>
                  <a:off x="3751759" y="2700502"/>
                  <a:ext cx="372256" cy="500119"/>
                </a:xfrm>
                <a:prstGeom prst="rect">
                  <a:avLst/>
                </a:prstGeom>
              </p:spPr>
            </p:pic>
            <p:pic>
              <p:nvPicPr>
                <p:cNvPr id="23" name="Picture 22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 rot="10581454">
                  <a:off x="3768180" y="2203011"/>
                  <a:ext cx="372256" cy="500119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>
                <a:grpSpLocks noChangeAspect="1"/>
              </p:cNvGrpSpPr>
              <p:nvPr/>
            </p:nvGrpSpPr>
            <p:grpSpPr>
              <a:xfrm rot="1404727">
                <a:off x="2003592" y="2756506"/>
                <a:ext cx="140259" cy="360000"/>
                <a:chOff x="3751759" y="2203011"/>
                <a:chExt cx="388677" cy="997610"/>
              </a:xfrm>
            </p:grpSpPr>
            <p:pic>
              <p:nvPicPr>
                <p:cNvPr id="34" name="Picture 33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>
                  <a:off x="3751759" y="2700502"/>
                  <a:ext cx="372256" cy="500119"/>
                </a:xfrm>
                <a:prstGeom prst="rect">
                  <a:avLst/>
                </a:prstGeom>
              </p:spPr>
            </p:pic>
            <p:pic>
              <p:nvPicPr>
                <p:cNvPr id="35" name="Picture 34" descr="13943655739_707d90a471_o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236" t="51362" r="47061" b="27000"/>
                <a:stretch/>
              </p:blipFill>
              <p:spPr>
                <a:xfrm rot="10581454">
                  <a:off x="3768180" y="2203011"/>
                  <a:ext cx="372256" cy="500119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 descr="13943655739_707d90a471_o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36" t="26274" r="39110" b="27000"/>
              <a:stretch/>
            </p:blipFill>
            <p:spPr>
              <a:xfrm rot="1782400">
                <a:off x="1733412" y="3083153"/>
                <a:ext cx="274347" cy="360000"/>
              </a:xfrm>
              <a:prstGeom prst="rect">
                <a:avLst/>
              </a:prstGeom>
            </p:spPr>
          </p:pic>
        </p:grpSp>
      </p:grpSp>
      <p:pic>
        <p:nvPicPr>
          <p:cNvPr id="41" name="Picture 40" descr="aa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2"/>
          <a:stretch/>
        </p:blipFill>
        <p:spPr>
          <a:xfrm>
            <a:off x="3109609" y="3927635"/>
            <a:ext cx="1829445" cy="1368000"/>
          </a:xfrm>
          <a:prstGeom prst="rect">
            <a:avLst/>
          </a:prstGeom>
        </p:spPr>
      </p:pic>
      <p:pic>
        <p:nvPicPr>
          <p:cNvPr id="42" name="Picture 41" descr="aa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86" y="4053635"/>
            <a:ext cx="1178044" cy="1116000"/>
          </a:xfrm>
          <a:prstGeom prst="rect">
            <a:avLst/>
          </a:prstGeom>
        </p:spPr>
      </p:pic>
      <p:pic>
        <p:nvPicPr>
          <p:cNvPr id="50" name="Picture 49" descr="Screen Shot 2016-11-11 at 18.30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641" y="4107635"/>
            <a:ext cx="1505928" cy="1008000"/>
          </a:xfrm>
          <a:prstGeom prst="rect">
            <a:avLst/>
          </a:prstGeom>
        </p:spPr>
      </p:pic>
      <p:pic>
        <p:nvPicPr>
          <p:cNvPr id="37" name="Picture 36" descr="data_sources_Oct17_day (1)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r="84209" b="72934"/>
          <a:stretch/>
        </p:blipFill>
        <p:spPr>
          <a:xfrm>
            <a:off x="18274" y="85074"/>
            <a:ext cx="1404142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27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418944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UniProt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5293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Protein: sequence, annotation, function</a:t>
            </a:r>
            <a:endParaRPr lang="en-US" sz="1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  <p:pic>
        <p:nvPicPr>
          <p:cNvPr id="3" name="Picture 2" descr="Screen Shot 2016-11-11 at 19.0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0" y="2421542"/>
            <a:ext cx="5184000" cy="2665456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531722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Manual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curation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of coding variants in patients</a:t>
            </a:r>
          </a:p>
        </p:txBody>
      </p:sp>
      <p:pic>
        <p:nvPicPr>
          <p:cNvPr id="7" name="Picture 6" descr="computer.jpg"/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" y="6397619"/>
            <a:ext cx="431999" cy="394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593" y="6386279"/>
            <a:ext cx="221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EMBL-EBI train online</a:t>
            </a:r>
          </a:p>
        </p:txBody>
      </p:sp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r="84209" b="72934"/>
          <a:stretch/>
        </p:blipFill>
        <p:spPr>
          <a:xfrm>
            <a:off x="18274" y="85074"/>
            <a:ext cx="1404142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48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14 at 14.26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5"/>
          <a:stretch/>
        </p:blipFill>
        <p:spPr>
          <a:xfrm>
            <a:off x="533400" y="1794175"/>
            <a:ext cx="8077200" cy="496239"/>
          </a:xfrm>
          <a:prstGeom prst="rect">
            <a:avLst/>
          </a:prstGeom>
        </p:spPr>
      </p:pic>
      <p:pic>
        <p:nvPicPr>
          <p:cNvPr id="5" name="Picture 4" descr="Screen Shot 2016-11-14 at 14.26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2"/>
          <a:stretch/>
        </p:blipFill>
        <p:spPr>
          <a:xfrm>
            <a:off x="533400" y="2237491"/>
            <a:ext cx="8077200" cy="19962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400" y="1794175"/>
            <a:ext cx="8077200" cy="243958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" y="4496305"/>
            <a:ext cx="10850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Variants, genes, phenotypes in 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  <a:sym typeface="Wingdings"/>
              </a:rPr>
              <a:t>rare diseases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Literature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curation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  <a:sym typeface="Wingdings"/>
              </a:rPr>
              <a:t>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consultant clinical geneticists in the UK </a:t>
            </a:r>
          </a:p>
          <a:p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data_sources_Oct17_day (1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r="84209" b="72934"/>
          <a:stretch/>
        </p:blipFill>
        <p:spPr>
          <a:xfrm>
            <a:off x="18274" y="30258"/>
            <a:ext cx="1404142" cy="627197"/>
          </a:xfrm>
          <a:prstGeom prst="rect">
            <a:avLst/>
          </a:prstGeom>
        </p:spPr>
      </p:pic>
      <p:sp>
        <p:nvSpPr>
          <p:cNvPr id="55" name="Title 8"/>
          <p:cNvSpPr txBox="1">
            <a:spLocks/>
          </p:cNvSpPr>
          <p:nvPr/>
        </p:nvSpPr>
        <p:spPr>
          <a:xfrm>
            <a:off x="-1" y="657455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Gene2Phenotype</a:t>
            </a:r>
          </a:p>
        </p:txBody>
      </p:sp>
    </p:spTree>
    <p:extLst>
      <p:ext uri="{BB962C8B-B14F-4D97-AF65-F5344CB8AC3E}">
        <p14:creationId xmlns:p14="http://schemas.microsoft.com/office/powerpoint/2010/main" val="3653530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418944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UniProt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5293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Protein: sequence, annotation, function</a:t>
            </a:r>
            <a:endParaRPr lang="en-US" sz="1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  <p:pic>
        <p:nvPicPr>
          <p:cNvPr id="3" name="Picture 2" descr="Screen Shot 2016-11-11 at 19.0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0" y="2421542"/>
            <a:ext cx="5184000" cy="2665456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531722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Manual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curation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of coding variants in patients</a:t>
            </a:r>
          </a:p>
        </p:txBody>
      </p:sp>
      <p:pic>
        <p:nvPicPr>
          <p:cNvPr id="7" name="Picture 6" descr="computer.jpg"/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" y="6397619"/>
            <a:ext cx="431999" cy="394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593" y="6386279"/>
            <a:ext cx="221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EMBL-EBI train online</a:t>
            </a:r>
          </a:p>
        </p:txBody>
      </p:sp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r="84209" b="72934"/>
          <a:stretch/>
        </p:blipFill>
        <p:spPr>
          <a:xfrm>
            <a:off x="18274" y="85074"/>
            <a:ext cx="1404142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5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418944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PheWAS</a:t>
            </a:r>
            <a:endParaRPr lang="en-US" sz="4000" dirty="0"/>
          </a:p>
        </p:txBody>
      </p:sp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r="84209" b="72934"/>
          <a:stretch/>
        </p:blipFill>
        <p:spPr>
          <a:xfrm>
            <a:off x="18274" y="85074"/>
            <a:ext cx="1404142" cy="6271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74" y="1170210"/>
            <a:ext cx="91440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Phenome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Wide Association Studies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A variant associated with multiple phenotypes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Clinical phenotypes derived from EMR-linked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biobank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BioVU</a:t>
            </a: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ICD9 codes mapped to EFO</a:t>
            </a:r>
          </a:p>
        </p:txBody>
      </p:sp>
      <p:pic>
        <p:nvPicPr>
          <p:cNvPr id="3" name="Picture 2" descr="Screen Shot 2017-10-20 at 16.18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55" y="3586227"/>
            <a:ext cx="4422923" cy="31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63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20 at 15.05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27348" r="3872" b="2952"/>
          <a:stretch/>
        </p:blipFill>
        <p:spPr>
          <a:xfrm>
            <a:off x="356348" y="2761932"/>
            <a:ext cx="8433587" cy="4017278"/>
          </a:xfrm>
          <a:prstGeom prst="rect">
            <a:avLst/>
          </a:prstGeom>
        </p:spPr>
      </p:pic>
      <p:sp>
        <p:nvSpPr>
          <p:cNvPr id="55" name="Title 8"/>
          <p:cNvSpPr txBox="1">
            <a:spLocks/>
          </p:cNvSpPr>
          <p:nvPr/>
        </p:nvSpPr>
        <p:spPr>
          <a:xfrm>
            <a:off x="0" y="418944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GE </a:t>
            </a:r>
            <a:r>
              <a:rPr lang="en-US" sz="4000" dirty="0" err="1"/>
              <a:t>PanelApp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8274" y="117021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Aid clinical interpretation of genomes for the 100K project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We include ‘green genes’ from version 1+ and phenotypes</a:t>
            </a:r>
          </a:p>
        </p:txBody>
      </p:sp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r="84209" b="72934"/>
          <a:stretch/>
        </p:blipFill>
        <p:spPr>
          <a:xfrm>
            <a:off x="18274" y="85074"/>
            <a:ext cx="1404142" cy="627197"/>
          </a:xfrm>
          <a:prstGeom prst="rect">
            <a:avLst/>
          </a:prstGeom>
        </p:spPr>
      </p:pic>
      <p:pic>
        <p:nvPicPr>
          <p:cNvPr id="10" name="Picture 9" descr="Screen Shot 2017-10-20 at 15.05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3" t="1734" r="4842" b="84228"/>
          <a:stretch/>
        </p:blipFill>
        <p:spPr>
          <a:xfrm>
            <a:off x="204667" y="2861044"/>
            <a:ext cx="1567939" cy="7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86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289264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EVA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1905" y="1240408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With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ClinVar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information for rare diseases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Clinical significance: pathogenic, protective</a:t>
            </a:r>
          </a:p>
        </p:txBody>
      </p:sp>
      <p:pic>
        <p:nvPicPr>
          <p:cNvPr id="3" name="Picture 2" descr="Screen Shot 2016-11-11 at 19.34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9"/>
          <a:stretch/>
        </p:blipFill>
        <p:spPr>
          <a:xfrm>
            <a:off x="1515389" y="2881784"/>
            <a:ext cx="6113222" cy="3092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 descr="computer.jpg"/>
          <p:cNvPicPr>
            <a:picLocks noChangeAspect="1"/>
          </p:cNvPicPr>
          <p:nvPr/>
        </p:nvPicPr>
        <p:blipFill>
          <a:blip r:embed="rId4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" y="6397619"/>
            <a:ext cx="431999" cy="394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593" y="6386279"/>
            <a:ext cx="221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EMBL-EBI train online</a:t>
            </a:r>
          </a:p>
        </p:txBody>
      </p:sp>
      <p:pic>
        <p:nvPicPr>
          <p:cNvPr id="8" name="Picture 7" descr="data_sources_Oct17_day (1)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r="84209" b="72934"/>
          <a:stretch/>
        </p:blipFill>
        <p:spPr>
          <a:xfrm>
            <a:off x="18274" y="85074"/>
            <a:ext cx="1404142" cy="627197"/>
          </a:xfrm>
          <a:prstGeom prst="rect">
            <a:avLst/>
          </a:prstGeom>
        </p:spPr>
      </p:pic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t="16339" r="70055" b="72934"/>
          <a:stretch/>
        </p:blipFill>
        <p:spPr>
          <a:xfrm>
            <a:off x="-1" y="712271"/>
            <a:ext cx="1288338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2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Selecting the right target</a:t>
            </a:r>
            <a:endParaRPr sz="4000" b="0" i="0" u="none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17FD3-795B-DC41-87BE-EA3B7E99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001"/>
            <a:ext cx="9144000" cy="439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F57DC4-9B9A-774F-903B-E3CACDCEF7C7}"/>
              </a:ext>
            </a:extLst>
          </p:cNvPr>
          <p:cNvSpPr txBox="1"/>
          <p:nvPr/>
        </p:nvSpPr>
        <p:spPr>
          <a:xfrm>
            <a:off x="351507" y="5877764"/>
            <a:ext cx="8510954" cy="7595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Drugs that fail are neither safe nor efficacious</a:t>
            </a:r>
          </a:p>
        </p:txBody>
      </p:sp>
    </p:spTree>
    <p:extLst>
      <p:ext uri="{BB962C8B-B14F-4D97-AF65-F5344CB8AC3E}">
        <p14:creationId xmlns:p14="http://schemas.microsoft.com/office/powerpoint/2010/main" val="303202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917718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3900" dirty="0"/>
              <a:t>Data sources: The Cancer Gene Census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926" y="4121331"/>
            <a:ext cx="8976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Genes with mutations causally implicated in cancer</a:t>
            </a:r>
          </a:p>
          <a:p>
            <a:pPr marL="285750" indent="-285750" algn="just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Gene associated with a cancer plus other cancers associated with that gene</a:t>
            </a:r>
          </a:p>
          <a:p>
            <a:pPr marL="285750" indent="-285750" algn="just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Screen Shot 2017-03-03 at 15.27.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"/>
          <a:stretch/>
        </p:blipFill>
        <p:spPr>
          <a:xfrm>
            <a:off x="83926" y="2143727"/>
            <a:ext cx="9000374" cy="1475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 descr="data_sources_Oct17_day (1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t="16339" r="70055" b="72934"/>
          <a:stretch/>
        </p:blipFill>
        <p:spPr>
          <a:xfrm>
            <a:off x="-1" y="-33950"/>
            <a:ext cx="1288338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44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283480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IntOGen</a:t>
            </a:r>
            <a:endParaRPr lang="en-US" sz="4000" dirty="0"/>
          </a:p>
        </p:txBody>
      </p:sp>
      <p:pic>
        <p:nvPicPr>
          <p:cNvPr id="3" name="Picture 2" descr="Screen Shot 2016-11-14 at 15.09.4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 b="34076"/>
          <a:stretch/>
        </p:blipFill>
        <p:spPr>
          <a:xfrm>
            <a:off x="36000" y="1721028"/>
            <a:ext cx="9072000" cy="2034487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4191256"/>
            <a:ext cx="97736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Genes and somatic (driver) mutations, 28 cancer types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Involvement in cancer biology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Rubio-Perez et al. 2015</a:t>
            </a:r>
          </a:p>
        </p:txBody>
      </p:sp>
      <p:pic>
        <p:nvPicPr>
          <p:cNvPr id="6" name="Picture 5" descr="data_sources_Oct17_day (1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t="16339" r="70055" b="72934"/>
          <a:stretch/>
        </p:blipFill>
        <p:spPr>
          <a:xfrm>
            <a:off x="0" y="188536"/>
            <a:ext cx="1288338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7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302685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ChEMBL</a:t>
            </a:r>
            <a:endParaRPr lang="en-US" sz="4000" dirty="0"/>
          </a:p>
        </p:txBody>
      </p:sp>
      <p:pic>
        <p:nvPicPr>
          <p:cNvPr id="3" name="Picture 2" descr="Screen Shot 2016-11-14 at 15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" y="1410130"/>
            <a:ext cx="9072000" cy="2439436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4266065"/>
            <a:ext cx="897614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Known drugs linked to a disease and a known target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FDA approved for clinical trials or marketing</a:t>
            </a:r>
          </a:p>
        </p:txBody>
      </p:sp>
      <p:pic>
        <p:nvPicPr>
          <p:cNvPr id="6" name="Picture 5" descr="computer.jpg"/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" y="6397619"/>
            <a:ext cx="431999" cy="394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593" y="6386279"/>
            <a:ext cx="221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EMBL-EBI train online</a:t>
            </a:r>
          </a:p>
        </p:txBody>
      </p:sp>
      <p:pic>
        <p:nvPicPr>
          <p:cNvPr id="8" name="Picture 7" descr="data_sources_Oct17_day (1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1" t="16339" r="59779" b="72934"/>
          <a:stretch/>
        </p:blipFill>
        <p:spPr>
          <a:xfrm>
            <a:off x="0" y="188537"/>
            <a:ext cx="959401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05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322860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Reactome</a:t>
            </a:r>
            <a:endParaRPr lang="en-US" sz="4000" dirty="0"/>
          </a:p>
        </p:txBody>
      </p:sp>
      <p:pic>
        <p:nvPicPr>
          <p:cNvPr id="3" name="Picture 2" descr="Screen Shot 2016-11-14 at 15.17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1647265"/>
            <a:ext cx="9072000" cy="2000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4287589"/>
            <a:ext cx="8976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Biochemical reactions and pathways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Manual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curation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of pathways affected by mutations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computer.jpg"/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" y="6397619"/>
            <a:ext cx="431999" cy="394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593" y="6386279"/>
            <a:ext cx="221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EMBL-EBI train online</a:t>
            </a:r>
          </a:p>
        </p:txBody>
      </p:sp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7" t="16339" r="45290" b="72934"/>
          <a:stretch/>
        </p:blipFill>
        <p:spPr>
          <a:xfrm>
            <a:off x="0" y="209771"/>
            <a:ext cx="1270064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7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322860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SLAPenrich</a:t>
            </a:r>
            <a:endParaRPr lang="en-US" sz="4000" dirty="0"/>
          </a:p>
        </p:txBody>
      </p:sp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7" t="16339" r="45290" b="72934"/>
          <a:stretch/>
        </p:blipFill>
        <p:spPr>
          <a:xfrm>
            <a:off x="0" y="209771"/>
            <a:ext cx="1270064" cy="627197"/>
          </a:xfrm>
          <a:prstGeom prst="rect">
            <a:avLst/>
          </a:prstGeom>
        </p:spPr>
      </p:pic>
      <p:pic>
        <p:nvPicPr>
          <p:cNvPr id="2" name="Picture 1" descr="Screen Shot 2018-03-27 at 16.12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" b="71682"/>
          <a:stretch/>
        </p:blipFill>
        <p:spPr>
          <a:xfrm>
            <a:off x="87366" y="1399680"/>
            <a:ext cx="8976544" cy="2309550"/>
          </a:xfrm>
          <a:prstGeom prst="rect">
            <a:avLst/>
          </a:prstGeom>
          <a:ln>
            <a:solidFill>
              <a:srgbClr val="BFBFB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7366" y="3776389"/>
            <a:ext cx="89761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374 pathways curated and mapped to cancer hallmarks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Divergence of the total number of cancer samples with genomic alterations 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Mutational burden and total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exonic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block length </a:t>
            </a:r>
            <a:r>
              <a:rPr lang="en-US" sz="2400">
                <a:solidFill>
                  <a:srgbClr val="4F81BD"/>
                </a:solidFill>
                <a:latin typeface="Helvetica"/>
                <a:cs typeface="Helvetica"/>
              </a:rPr>
              <a:t>of genes</a:t>
            </a: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65894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322860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PROGENy</a:t>
            </a:r>
            <a:endParaRPr lang="en-US" sz="4000" dirty="0"/>
          </a:p>
        </p:txBody>
      </p:sp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7" t="16339" r="45290" b="72934"/>
          <a:stretch/>
        </p:blipFill>
        <p:spPr>
          <a:xfrm>
            <a:off x="0" y="209771"/>
            <a:ext cx="1270064" cy="627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66" y="3539625"/>
            <a:ext cx="8976147" cy="343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Comparison of pathway activities between normal and primary samples from The Cancer Genome Atlas 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Inferred from RNA-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seq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: 9,250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tumour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and 741 normal samples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EGFR, hypoxia, JAK.STAT, MAPK,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NFkB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, PI3K,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TGFb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,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TNFa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, Trail, VEGF,  and p53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8-06-11 at 11.45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" y="1281581"/>
            <a:ext cx="8991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52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322860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SysBio</a:t>
            </a:r>
            <a:endParaRPr lang="en-US" sz="4000" dirty="0"/>
          </a:p>
        </p:txBody>
      </p:sp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7" t="16339" r="45290" b="72934"/>
          <a:stretch/>
        </p:blipFill>
        <p:spPr>
          <a:xfrm>
            <a:off x="0" y="209771"/>
            <a:ext cx="1270064" cy="627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26" y="1229562"/>
            <a:ext cx="8976147" cy="442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Curation of four systems biology papers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Available for six gene lists: ~ 400 genes 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Late onset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Alzheimers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, cognitive decline, CHD, and IBD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Score: p-values or rank-based scores if available, otherwise 0.5 is assigned.</a:t>
            </a:r>
          </a:p>
        </p:txBody>
      </p:sp>
    </p:spTree>
    <p:extLst>
      <p:ext uri="{BB962C8B-B14F-4D97-AF65-F5344CB8AC3E}">
        <p14:creationId xmlns:p14="http://schemas.microsoft.com/office/powerpoint/2010/main" val="1864406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43778" y="676412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Expression Atlas</a:t>
            </a:r>
          </a:p>
        </p:txBody>
      </p:sp>
      <p:pic>
        <p:nvPicPr>
          <p:cNvPr id="3" name="Picture 2" descr="Screen Shot 2016-11-14 at 15.24.0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82"/>
          <a:stretch/>
        </p:blipFill>
        <p:spPr>
          <a:xfrm>
            <a:off x="43778" y="1683254"/>
            <a:ext cx="9072000" cy="1579166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3047180"/>
            <a:ext cx="89761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Baseline expression for human genes </a:t>
            </a:r>
          </a:p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		- target profile page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Differential mRNA expression (healthy </a:t>
            </a:r>
            <a:r>
              <a:rPr lang="en-US" sz="2400" i="1" dirty="0">
                <a:solidFill>
                  <a:srgbClr val="4F81BD"/>
                </a:solidFill>
                <a:latin typeface="Helvetica"/>
                <a:cs typeface="Helvetica"/>
              </a:rPr>
              <a:t>versus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diseased): </a:t>
            </a:r>
          </a:p>
          <a:p>
            <a:pPr lvl="2">
              <a:lnSpc>
                <a:spcPct val="140000"/>
              </a:lnSpc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- target-disease associations</a:t>
            </a:r>
          </a:p>
        </p:txBody>
      </p:sp>
      <p:pic>
        <p:nvPicPr>
          <p:cNvPr id="6" name="Picture 5" descr="computer.jpg"/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" y="6397619"/>
            <a:ext cx="431999" cy="394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593" y="6386279"/>
            <a:ext cx="221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EMBL-EBI train online</a:t>
            </a:r>
          </a:p>
        </p:txBody>
      </p:sp>
      <p:pic>
        <p:nvPicPr>
          <p:cNvPr id="8" name="Picture 7" descr="data_sources_Oct17_day (1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8" t="16339" r="27307" b="72934"/>
          <a:stretch/>
        </p:blipFill>
        <p:spPr>
          <a:xfrm>
            <a:off x="0" y="133718"/>
            <a:ext cx="1571589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4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347509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Europe PMC</a:t>
            </a:r>
          </a:p>
        </p:txBody>
      </p:sp>
      <p:pic>
        <p:nvPicPr>
          <p:cNvPr id="4" name="Picture 3" descr="Screen Shot 2016-11-14 at 15.28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" b="39067"/>
          <a:stretch/>
        </p:blipFill>
        <p:spPr>
          <a:xfrm>
            <a:off x="36000" y="1864650"/>
            <a:ext cx="9072000" cy="1481667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3964729"/>
            <a:ext cx="8976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Mining titles, abstracts, full text in research articles</a:t>
            </a:r>
          </a:p>
          <a:p>
            <a:pPr marL="285750" indent="-285750" algn="just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Target and disease co-occurrence in the same sentence</a:t>
            </a:r>
          </a:p>
          <a:p>
            <a:pPr marL="285750" indent="-285750" algn="just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Dictionary (not NLP)</a:t>
            </a:r>
          </a:p>
          <a:p>
            <a:pPr marL="285750" indent="-285750" algn="just">
              <a:buFont typeface="Arial"/>
              <a:buChar char="•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computer.jpg"/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" y="6397619"/>
            <a:ext cx="431999" cy="394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593" y="6386279"/>
            <a:ext cx="221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EMBL-EBI train online</a:t>
            </a:r>
          </a:p>
        </p:txBody>
      </p:sp>
      <p:pic>
        <p:nvPicPr>
          <p:cNvPr id="9" name="Picture 8" descr="data_sources_Oct17_day (1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6" t="16339" b="72934"/>
          <a:stretch/>
        </p:blipFill>
        <p:spPr>
          <a:xfrm>
            <a:off x="36000" y="188537"/>
            <a:ext cx="1158133" cy="6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93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 txBox="1">
            <a:spLocks/>
          </p:cNvSpPr>
          <p:nvPr/>
        </p:nvSpPr>
        <p:spPr>
          <a:xfrm>
            <a:off x="0" y="712692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/>
              <a:t>Data sources: </a:t>
            </a:r>
            <a:r>
              <a:rPr lang="en-US" sz="4000" dirty="0" err="1"/>
              <a:t>PhenoDigm</a:t>
            </a:r>
            <a:endParaRPr lang="en-US" sz="4000" dirty="0"/>
          </a:p>
        </p:txBody>
      </p:sp>
      <p:pic>
        <p:nvPicPr>
          <p:cNvPr id="3" name="Picture 2" descr="Screen Shot 2016-11-14 at 15.39.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76"/>
          <a:stretch/>
        </p:blipFill>
        <p:spPr>
          <a:xfrm>
            <a:off x="89716" y="1855692"/>
            <a:ext cx="8964569" cy="2137945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4525881"/>
            <a:ext cx="8976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Semantic approach to associate mouse models with diseases</a:t>
            </a:r>
          </a:p>
          <a:p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data_sources_Oct17_day (1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1" t="16250" r="12554" b="72499"/>
          <a:stretch/>
        </p:blipFill>
        <p:spPr>
          <a:xfrm>
            <a:off x="89716" y="173591"/>
            <a:ext cx="1242652" cy="6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Knowledge cycle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02746FAD-3021-C442-AEF3-33DA3A86F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29528"/>
            <a:ext cx="581378" cy="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7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23813"/>
            <a:ext cx="9144000" cy="1143001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091EB"/>
                </a:solidFill>
                <a:latin typeface="Helvetica"/>
                <a:cs typeface="Helvetica"/>
              </a:rPr>
              <a:t>How the data* flows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0221" y="2074111"/>
            <a:ext cx="695187" cy="69315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260" y="3416300"/>
            <a:ext cx="12700" cy="127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260" y="3416300"/>
            <a:ext cx="12700" cy="127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9727" y="5134945"/>
            <a:ext cx="1346416" cy="481383"/>
          </a:xfrm>
          <a:prstGeom prst="rect">
            <a:avLst/>
          </a:prstGeom>
        </p:spPr>
      </p:pic>
      <p:sp>
        <p:nvSpPr>
          <p:cNvPr id="87" name="Left-Right Arrow 86"/>
          <p:cNvSpPr/>
          <p:nvPr/>
        </p:nvSpPr>
        <p:spPr>
          <a:xfrm rot="18785121">
            <a:off x="1398370" y="2447100"/>
            <a:ext cx="832771" cy="24354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2360729" y="3657136"/>
            <a:ext cx="576000" cy="25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984556" y="3247703"/>
            <a:ext cx="1198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JSON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summary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document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828625" y="406068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Validator</a:t>
            </a:r>
          </a:p>
        </p:txBody>
      </p:sp>
      <p:sp>
        <p:nvSpPr>
          <p:cNvPr id="93" name="Curved Left Arrow 92"/>
          <p:cNvSpPr/>
          <p:nvPr/>
        </p:nvSpPr>
        <p:spPr>
          <a:xfrm rot="5400000">
            <a:off x="3690490" y="3360434"/>
            <a:ext cx="596820" cy="266137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944135" y="4066201"/>
            <a:ext cx="1594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Association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score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calculation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442974" y="2309822"/>
            <a:ext cx="154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Target Profile</a:t>
            </a:r>
          </a:p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0" name="Right Arrow 99"/>
          <p:cNvSpPr/>
          <p:nvPr/>
        </p:nvSpPr>
        <p:spPr>
          <a:xfrm rot="5400000">
            <a:off x="7996689" y="2890308"/>
            <a:ext cx="576000" cy="1387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6" descr="http://www.ebi.ac.uk/ebisearch/redirect.ebi?url=%2Fsites%2Febi.ac.uk%2Ffiles%2Fresource%2Flogo%2Febang-400dpi.png&amp;digest=81184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7597" y="1873462"/>
            <a:ext cx="392976" cy="371907"/>
          </a:xfrm>
          <a:prstGeom prst="rect">
            <a:avLst/>
          </a:prstGeom>
          <a:noFill/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488" y="5707509"/>
            <a:ext cx="1200578" cy="320177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0248" y="3398230"/>
            <a:ext cx="689759" cy="66379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377" y="3398230"/>
            <a:ext cx="689759" cy="663793"/>
          </a:xfrm>
          <a:prstGeom prst="rect">
            <a:avLst/>
          </a:prstGeom>
        </p:spPr>
      </p:pic>
      <p:pic>
        <p:nvPicPr>
          <p:cNvPr id="110" name="Picture 6" descr="http://yadamp.unisa.it/protcomp/img/unipro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68331" y="1418198"/>
            <a:ext cx="844210" cy="506526"/>
          </a:xfrm>
          <a:prstGeom prst="rect">
            <a:avLst/>
          </a:prstGeom>
          <a:noFill/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582447" y="1939980"/>
            <a:ext cx="435639" cy="42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Picture 113" descr="Screen Shot 2016-11-03 at 13.02.0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26" y="3475588"/>
            <a:ext cx="1188918" cy="61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5" name="TextBox 114"/>
          <p:cNvSpPr txBox="1"/>
          <p:nvPr/>
        </p:nvSpPr>
        <p:spPr>
          <a:xfrm>
            <a:off x="7623835" y="4888005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A6A6A6"/>
                </a:solidFill>
                <a:latin typeface="Helvetica"/>
                <a:cs typeface="Helvetica"/>
              </a:rPr>
              <a:t>Disease profile</a:t>
            </a:r>
          </a:p>
        </p:txBody>
      </p:sp>
      <p:sp>
        <p:nvSpPr>
          <p:cNvPr id="116" name="Right Arrow 115"/>
          <p:cNvSpPr/>
          <p:nvPr/>
        </p:nvSpPr>
        <p:spPr>
          <a:xfrm rot="16200000">
            <a:off x="8051278" y="4469650"/>
            <a:ext cx="562371" cy="1387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41" y="5257827"/>
            <a:ext cx="497926" cy="486144"/>
          </a:xfrm>
          <a:prstGeom prst="flowChartConnector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880" y="5257827"/>
            <a:ext cx="507733" cy="494266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64" y="1881696"/>
            <a:ext cx="497926" cy="486144"/>
          </a:xfrm>
          <a:prstGeom prst="flowChartConnector">
            <a:avLst/>
          </a:prstGeom>
        </p:spPr>
      </p:pic>
      <p:pic>
        <p:nvPicPr>
          <p:cNvPr id="120" name="Picture 119" descr="Screen Shot 2016-11-11 at 11.36.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89" y="1772944"/>
            <a:ext cx="899997" cy="270000"/>
          </a:xfrm>
          <a:prstGeom prst="rect">
            <a:avLst/>
          </a:prstGeom>
        </p:spPr>
      </p:pic>
      <p:pic>
        <p:nvPicPr>
          <p:cNvPr id="121" name="Picture 120" descr="Screen Shot 2016-11-11 at 11.37.3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85" y="1321064"/>
            <a:ext cx="1188000" cy="27533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1101" y="1276197"/>
            <a:ext cx="498535" cy="514970"/>
          </a:xfrm>
          <a:prstGeom prst="rect">
            <a:avLst/>
          </a:prstGeom>
        </p:spPr>
      </p:pic>
      <p:pic>
        <p:nvPicPr>
          <p:cNvPr id="123" name="Picture 122" descr="Screen Shot 2016-11-11 at 11.47.07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54" y="1298210"/>
            <a:ext cx="540000" cy="389543"/>
          </a:xfrm>
          <a:prstGeom prst="rect">
            <a:avLst/>
          </a:prstGeom>
        </p:spPr>
      </p:pic>
      <p:pic>
        <p:nvPicPr>
          <p:cNvPr id="124" name="Picture 123" descr="Screen Shot 2016-11-11 at 11.48.47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38" y="1612889"/>
            <a:ext cx="611999" cy="356556"/>
          </a:xfrm>
          <a:prstGeom prst="rect">
            <a:avLst/>
          </a:prstGeom>
        </p:spPr>
      </p:pic>
      <p:pic>
        <p:nvPicPr>
          <p:cNvPr id="125" name="Picture 124" descr="Screen Shot 2016-11-11 at 13.54.55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85" y="1630619"/>
            <a:ext cx="719999" cy="28465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4972" y="6488668"/>
            <a:ext cx="478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F81BD"/>
                </a:solidFill>
              </a:rPr>
              <a:t>* e.g. genetic variants from NHGRI-GWAS catalog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9902" y="3056747"/>
            <a:ext cx="1727998" cy="1727998"/>
          </a:xfrm>
          <a:prstGeom prst="rect">
            <a:avLst/>
          </a:prstGeom>
        </p:spPr>
      </p:pic>
      <p:sp>
        <p:nvSpPr>
          <p:cNvPr id="46" name="Left-Right Arrow 45"/>
          <p:cNvSpPr/>
          <p:nvPr/>
        </p:nvSpPr>
        <p:spPr>
          <a:xfrm rot="2799610">
            <a:off x="1492119" y="5045427"/>
            <a:ext cx="832771" cy="24354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4191633" y="3683536"/>
            <a:ext cx="576000" cy="25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5762243" y="3672695"/>
            <a:ext cx="576000" cy="25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7250681" y="3683536"/>
            <a:ext cx="576000" cy="25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Screen Shot 2018-03-15 at 03.39.44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37" y="5752093"/>
            <a:ext cx="1032644" cy="825051"/>
          </a:xfrm>
          <a:prstGeom prst="rect">
            <a:avLst/>
          </a:prstGeom>
        </p:spPr>
      </p:pic>
      <p:pic>
        <p:nvPicPr>
          <p:cNvPr id="3" name="Picture 2" descr="reactome_log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54" y="2262028"/>
            <a:ext cx="1399032" cy="329184"/>
          </a:xfrm>
          <a:prstGeom prst="rect">
            <a:avLst/>
          </a:prstGeom>
        </p:spPr>
      </p:pic>
      <p:pic>
        <p:nvPicPr>
          <p:cNvPr id="4" name="Picture 3" descr="reactome_logo.png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4"/>
          <a:stretch/>
        </p:blipFill>
        <p:spPr>
          <a:xfrm>
            <a:off x="7957751" y="1485960"/>
            <a:ext cx="294301" cy="329184"/>
          </a:xfrm>
          <a:prstGeom prst="rect">
            <a:avLst/>
          </a:prstGeom>
        </p:spPr>
      </p:pic>
      <p:pic>
        <p:nvPicPr>
          <p:cNvPr id="51" name="Picture 50" descr="Screen Shot 2016-11-11 at 11.48.47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19" y="1452341"/>
            <a:ext cx="611999" cy="3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53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260218" y="1558444"/>
            <a:ext cx="8883781" cy="14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Association score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to convey confidence</a:t>
            </a:r>
            <a:endParaRPr lang="en-US" sz="2400" dirty="0">
              <a:solidFill>
                <a:srgbClr val="4F81BD"/>
              </a:solidFill>
              <a:ea typeface="Helvetica Neue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More evidence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stronger association score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Different evidence are scored and weighted in different ways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777392-3A80-E049-BB75-87CC6D0C7212}"/>
              </a:ext>
            </a:extLst>
          </p:cNvPr>
          <p:cNvGrpSpPr/>
          <p:nvPr/>
        </p:nvGrpSpPr>
        <p:grpSpPr>
          <a:xfrm>
            <a:off x="260218" y="4249960"/>
            <a:ext cx="8623561" cy="1290298"/>
            <a:chOff x="191825" y="5523088"/>
            <a:chExt cx="8623561" cy="1290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9C2961-E91D-1A48-944C-774A591A2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"/>
            <a:stretch/>
          </p:blipFill>
          <p:spPr>
            <a:xfrm>
              <a:off x="191825" y="5813253"/>
              <a:ext cx="8276978" cy="1000133"/>
            </a:xfrm>
            <a:prstGeom prst="rect">
              <a:avLst/>
            </a:prstGeom>
          </p:spPr>
        </p:pic>
        <p:sp>
          <p:nvSpPr>
            <p:cNvPr id="11" name="Google Shape;393;p59">
              <a:extLst>
                <a:ext uri="{FF2B5EF4-FFF2-40B4-BE49-F238E27FC236}">
                  <a16:creationId xmlns:a16="http://schemas.microsoft.com/office/drawing/2014/main" id="{B2DBB03D-EC3E-B44C-A1D0-F83AECDFFB0B}"/>
                </a:ext>
              </a:extLst>
            </p:cNvPr>
            <p:cNvSpPr txBox="1"/>
            <p:nvPr/>
          </p:nvSpPr>
          <p:spPr>
            <a:xfrm>
              <a:off x="1035742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Overall score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Google Shape;393;p59">
              <a:extLst>
                <a:ext uri="{FF2B5EF4-FFF2-40B4-BE49-F238E27FC236}">
                  <a16:creationId xmlns:a16="http://schemas.microsoft.com/office/drawing/2014/main" id="{6E53F7F8-54F4-BE4B-B95A-43586AD5F074}"/>
                </a:ext>
              </a:extLst>
            </p:cNvPr>
            <p:cNvSpPr txBox="1"/>
            <p:nvPr/>
          </p:nvSpPr>
          <p:spPr>
            <a:xfrm>
              <a:off x="1976721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Genetic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393;p59">
              <a:extLst>
                <a:ext uri="{FF2B5EF4-FFF2-40B4-BE49-F238E27FC236}">
                  <a16:creationId xmlns:a16="http://schemas.microsoft.com/office/drawing/2014/main" id="{B51F8287-C478-2E4A-811A-48875BAC335E}"/>
                </a:ext>
              </a:extLst>
            </p:cNvPr>
            <p:cNvSpPr txBox="1"/>
            <p:nvPr/>
          </p:nvSpPr>
          <p:spPr>
            <a:xfrm>
              <a:off x="3008243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Somatic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Google Shape;393;p59">
              <a:extLst>
                <a:ext uri="{FF2B5EF4-FFF2-40B4-BE49-F238E27FC236}">
                  <a16:creationId xmlns:a16="http://schemas.microsoft.com/office/drawing/2014/main" id="{BAD7DB70-7ECF-5C44-A6B7-9AB24944C79A}"/>
                </a:ext>
              </a:extLst>
            </p:cNvPr>
            <p:cNvSpPr txBox="1"/>
            <p:nvPr/>
          </p:nvSpPr>
          <p:spPr>
            <a:xfrm>
              <a:off x="373291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Drugs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" name="Google Shape;393;p59">
              <a:extLst>
                <a:ext uri="{FF2B5EF4-FFF2-40B4-BE49-F238E27FC236}">
                  <a16:creationId xmlns:a16="http://schemas.microsoft.com/office/drawing/2014/main" id="{EFBC4531-0C64-8547-8FB4-AF9DE0D1F827}"/>
                </a:ext>
              </a:extLst>
            </p:cNvPr>
            <p:cNvSpPr txBox="1"/>
            <p:nvPr/>
          </p:nvSpPr>
          <p:spPr>
            <a:xfrm>
              <a:off x="4641814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Pathways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" name="Google Shape;393;p59">
              <a:extLst>
                <a:ext uri="{FF2B5EF4-FFF2-40B4-BE49-F238E27FC236}">
                  <a16:creationId xmlns:a16="http://schemas.microsoft.com/office/drawing/2014/main" id="{42BD0AA8-04A0-AC46-BBBA-695E9FFF9E36}"/>
                </a:ext>
              </a:extLst>
            </p:cNvPr>
            <p:cNvSpPr txBox="1"/>
            <p:nvPr/>
          </p:nvSpPr>
          <p:spPr>
            <a:xfrm>
              <a:off x="5641252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Expression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393;p59">
              <a:extLst>
                <a:ext uri="{FF2B5EF4-FFF2-40B4-BE49-F238E27FC236}">
                  <a16:creationId xmlns:a16="http://schemas.microsoft.com/office/drawing/2014/main" id="{B1FAA3B3-907C-2840-84FE-282D566B2685}"/>
                </a:ext>
              </a:extLst>
            </p:cNvPr>
            <p:cNvSpPr txBox="1"/>
            <p:nvPr/>
          </p:nvSpPr>
          <p:spPr>
            <a:xfrm>
              <a:off x="723553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Animal mod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393;p59">
              <a:extLst>
                <a:ext uri="{FF2B5EF4-FFF2-40B4-BE49-F238E27FC236}">
                  <a16:creationId xmlns:a16="http://schemas.microsoft.com/office/drawing/2014/main" id="{ADE0BF95-C73E-084C-80BB-811D565AFC4C}"/>
                </a:ext>
              </a:extLst>
            </p:cNvPr>
            <p:cNvSpPr txBox="1"/>
            <p:nvPr/>
          </p:nvSpPr>
          <p:spPr>
            <a:xfrm>
              <a:off x="6330803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Text mining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How well supported are the associations?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B6AFC5-73FF-2346-8ACE-DA33C1DB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596" y="5756775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76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5"/>
          <p:cNvSpPr txBox="1">
            <a:spLocks/>
          </p:cNvSpPr>
          <p:nvPr/>
        </p:nvSpPr>
        <p:spPr>
          <a:xfrm>
            <a:off x="0" y="1804938"/>
            <a:ext cx="9144000" cy="1052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integration, aggregation and scoring</a:t>
            </a: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0" y="231220"/>
            <a:ext cx="914400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Evidence score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overall score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447" y="6303614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0" y="2145933"/>
            <a:ext cx="9144000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Evidence score (e.g. one SNP from a GWAS paper)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Data source score (e.g. all SNPs from the GWAS </a:t>
            </a:r>
            <a:r>
              <a:rPr lang="en-GB" sz="2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Data type score (e.g. all sources of Genetic associations) 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Overall association score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2091727" y="3698932"/>
            <a:ext cx="7276450" cy="19603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sample size (cases and controls)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predicted functional consequence (VEP)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= </a:t>
            </a:r>
            <a:r>
              <a:rPr lang="en-GB" sz="26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reported in the paper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3681291"/>
            <a:ext cx="1727998" cy="1727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7190"/>
            <a:ext cx="9144000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Computing the score for one evidence</a:t>
            </a:r>
            <a:endParaRPr lang="en-GB" sz="4000" i="1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0" y="585245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2920" y="980743"/>
            <a:ext cx="9144000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0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f * s * c</a:t>
            </a:r>
          </a:p>
          <a:p>
            <a:pPr algn="ctr">
              <a:lnSpc>
                <a:spcPct val="120000"/>
              </a:lnSpc>
            </a:pPr>
            <a:endParaRPr lang="en-GB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f, relative occurrence of a target-disease evidence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 strength of the effect of the variant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c, confidence of the observation for the target-disease evidence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0195" y="5800559"/>
            <a:ext cx="8863805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(Factors affecting the relative strength of</a:t>
            </a:r>
            <a:r>
              <a:rPr lang="en-GB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GWAS </a:t>
            </a: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evidence)</a:t>
            </a:r>
          </a:p>
        </p:txBody>
      </p:sp>
    </p:spTree>
    <p:extLst>
      <p:ext uri="{BB962C8B-B14F-4D97-AF65-F5344CB8AC3E}">
        <p14:creationId xmlns:p14="http://schemas.microsoft.com/office/powerpoint/2010/main" val="8274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-3027823" y="3054388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Shot 2018-10-15 at 10.00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9" y="0"/>
            <a:ext cx="703189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2870841" y="3255972"/>
            <a:ext cx="6876982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the relative strength of the evidence</a:t>
            </a:r>
          </a:p>
        </p:txBody>
      </p:sp>
    </p:spTree>
    <p:extLst>
      <p:ext uri="{BB962C8B-B14F-4D97-AF65-F5344CB8AC3E}">
        <p14:creationId xmlns:p14="http://schemas.microsoft.com/office/powerpoint/2010/main" val="2602484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/>
          <p:cNvSpPr/>
          <p:nvPr/>
        </p:nvSpPr>
        <p:spPr>
          <a:xfrm>
            <a:off x="1550292" y="3438426"/>
            <a:ext cx="38183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21098" y="1694226"/>
            <a:ext cx="1553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at four levels: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21098" y="905975"/>
            <a:ext cx="1707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Score: 0 to 1 (max)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87792" y="3430477"/>
            <a:ext cx="1707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with     (</a:t>
            </a:r>
            <a:r>
              <a:rPr lang="en-US" sz="1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sum</a:t>
            </a:r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46498" y="6542698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498" y="4222632"/>
            <a:ext cx="1969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Each data set has its own scoring and ranking scheme</a:t>
            </a:r>
          </a:p>
        </p:txBody>
      </p:sp>
      <p:sp>
        <p:nvSpPr>
          <p:cNvPr id="212" name="Title 8"/>
          <p:cNvSpPr txBox="1">
            <a:spLocks/>
          </p:cNvSpPr>
          <p:nvPr/>
        </p:nvSpPr>
        <p:spPr>
          <a:xfrm>
            <a:off x="0" y="-91578"/>
            <a:ext cx="959184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Shape 493"/>
          <p:cNvSpPr/>
          <p:nvPr/>
        </p:nvSpPr>
        <p:spPr>
          <a:xfrm>
            <a:off x="526277" y="6519711"/>
            <a:ext cx="2980492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10765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/4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aseline="30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nector 328">
            <a:extLst>
              <a:ext uri="{FF2B5EF4-FFF2-40B4-BE49-F238E27FC236}">
                <a16:creationId xmlns:a16="http://schemas.microsoft.com/office/drawing/2014/main" id="{081C9F24-7058-D94D-B1EF-30BFD896D55D}"/>
              </a:ext>
            </a:extLst>
          </p:cNvPr>
          <p:cNvCxnSpPr>
            <a:cxnSpLocks noChangeAspect="1"/>
            <a:endCxn id="15" idx="0"/>
          </p:cNvCxnSpPr>
          <p:nvPr/>
        </p:nvCxnSpPr>
        <p:spPr>
          <a:xfrm flipV="1">
            <a:off x="3199841" y="198120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3" name="Shape 338">
            <a:extLst>
              <a:ext uri="{FF2B5EF4-FFF2-40B4-BE49-F238E27FC236}">
                <a16:creationId xmlns:a16="http://schemas.microsoft.com/office/drawing/2014/main" id="{2C1B1366-05C7-E54E-8CAB-6F28883EC158}"/>
              </a:ext>
            </a:extLst>
          </p:cNvPr>
          <p:cNvSpPr/>
          <p:nvPr/>
        </p:nvSpPr>
        <p:spPr>
          <a:xfrm>
            <a:off x="4738433" y="128331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 (germline)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339">
            <a:extLst>
              <a:ext uri="{FF2B5EF4-FFF2-40B4-BE49-F238E27FC236}">
                <a16:creationId xmlns:a16="http://schemas.microsoft.com/office/drawing/2014/main" id="{D668040E-232A-654D-B15A-B4B1F91ABBE2}"/>
              </a:ext>
            </a:extLst>
          </p:cNvPr>
          <p:cNvSpPr/>
          <p:nvPr/>
        </p:nvSpPr>
        <p:spPr>
          <a:xfrm>
            <a:off x="4738433" y="157198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</a:p>
        </p:txBody>
      </p:sp>
      <p:sp>
        <p:nvSpPr>
          <p:cNvPr id="15" name="Shape 340">
            <a:extLst>
              <a:ext uri="{FF2B5EF4-FFF2-40B4-BE49-F238E27FC236}">
                <a16:creationId xmlns:a16="http://schemas.microsoft.com/office/drawing/2014/main" id="{88044694-523E-9541-8611-E25725EA1C25}"/>
              </a:ext>
            </a:extLst>
          </p:cNvPr>
          <p:cNvSpPr/>
          <p:nvPr/>
        </p:nvSpPr>
        <p:spPr>
          <a:xfrm>
            <a:off x="4738433" y="186762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Gene2Phenotype</a:t>
            </a:r>
          </a:p>
        </p:txBody>
      </p:sp>
      <p:sp>
        <p:nvSpPr>
          <p:cNvPr id="16" name="Shape 341">
            <a:extLst>
              <a:ext uri="{FF2B5EF4-FFF2-40B4-BE49-F238E27FC236}">
                <a16:creationId xmlns:a16="http://schemas.microsoft.com/office/drawing/2014/main" id="{608482FA-902B-2447-B5BA-1B97E48CAE80}"/>
              </a:ext>
            </a:extLst>
          </p:cNvPr>
          <p:cNvSpPr/>
          <p:nvPr/>
        </p:nvSpPr>
        <p:spPr>
          <a:xfrm>
            <a:off x="4738433" y="216607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GWAS catalog</a:t>
            </a:r>
          </a:p>
        </p:txBody>
      </p:sp>
      <p:sp>
        <p:nvSpPr>
          <p:cNvPr id="17" name="Shape 342">
            <a:extLst>
              <a:ext uri="{FF2B5EF4-FFF2-40B4-BE49-F238E27FC236}">
                <a16:creationId xmlns:a16="http://schemas.microsoft.com/office/drawing/2014/main" id="{82D06DEE-7460-E04E-A1C6-25FE81222CC3}"/>
              </a:ext>
            </a:extLst>
          </p:cNvPr>
          <p:cNvSpPr/>
          <p:nvPr/>
        </p:nvSpPr>
        <p:spPr>
          <a:xfrm>
            <a:off x="4738433" y="2621790"/>
            <a:ext cx="1180904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Cancer Gene Census</a:t>
            </a:r>
          </a:p>
        </p:txBody>
      </p:sp>
      <p:sp>
        <p:nvSpPr>
          <p:cNvPr id="18" name="Shape 343">
            <a:extLst>
              <a:ext uri="{FF2B5EF4-FFF2-40B4-BE49-F238E27FC236}">
                <a16:creationId xmlns:a16="http://schemas.microsoft.com/office/drawing/2014/main" id="{25061457-6AF0-8344-AE12-A9CCF0769510}"/>
              </a:ext>
            </a:extLst>
          </p:cNvPr>
          <p:cNvSpPr/>
          <p:nvPr/>
        </p:nvSpPr>
        <p:spPr>
          <a:xfrm>
            <a:off x="4738433" y="2918713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(somatic)</a:t>
            </a:r>
          </a:p>
        </p:txBody>
      </p:sp>
      <p:sp>
        <p:nvSpPr>
          <p:cNvPr id="19" name="Shape 344">
            <a:extLst>
              <a:ext uri="{FF2B5EF4-FFF2-40B4-BE49-F238E27FC236}">
                <a16:creationId xmlns:a16="http://schemas.microsoft.com/office/drawing/2014/main" id="{30658E1E-7FA9-074D-8A8D-136BB6F5DA3C}"/>
              </a:ext>
            </a:extLst>
          </p:cNvPr>
          <p:cNvSpPr/>
          <p:nvPr/>
        </p:nvSpPr>
        <p:spPr>
          <a:xfrm>
            <a:off x="4728800" y="3216029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IntOGen</a:t>
            </a:r>
          </a:p>
        </p:txBody>
      </p:sp>
      <p:sp>
        <p:nvSpPr>
          <p:cNvPr id="20" name="Shape 345">
            <a:extLst>
              <a:ext uri="{FF2B5EF4-FFF2-40B4-BE49-F238E27FC236}">
                <a16:creationId xmlns:a16="http://schemas.microsoft.com/office/drawing/2014/main" id="{9A38748A-9F23-FB4D-BCE9-24F8BB2B69DB}"/>
              </a:ext>
            </a:extLst>
          </p:cNvPr>
          <p:cNvSpPr/>
          <p:nvPr/>
        </p:nvSpPr>
        <p:spPr>
          <a:xfrm>
            <a:off x="4728800" y="3645795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ChEMBL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346">
            <a:extLst>
              <a:ext uri="{FF2B5EF4-FFF2-40B4-BE49-F238E27FC236}">
                <a16:creationId xmlns:a16="http://schemas.microsoft.com/office/drawing/2014/main" id="{5E4D0F90-FC7B-314D-A3C6-B337EEB5A28F}"/>
              </a:ext>
            </a:extLst>
          </p:cNvPr>
          <p:cNvSpPr/>
          <p:nvPr/>
        </p:nvSpPr>
        <p:spPr>
          <a:xfrm>
            <a:off x="4728800" y="4027886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347">
            <a:extLst>
              <a:ext uri="{FF2B5EF4-FFF2-40B4-BE49-F238E27FC236}">
                <a16:creationId xmlns:a16="http://schemas.microsoft.com/office/drawing/2014/main" id="{9061F07B-932B-E545-88AA-E46D0A38FE3E}"/>
              </a:ext>
            </a:extLst>
          </p:cNvPr>
          <p:cNvSpPr/>
          <p:nvPr/>
        </p:nvSpPr>
        <p:spPr>
          <a:xfrm>
            <a:off x="4728800" y="5329396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Expression Atlas</a:t>
            </a:r>
          </a:p>
        </p:txBody>
      </p:sp>
      <p:sp>
        <p:nvSpPr>
          <p:cNvPr id="23" name="Shape 348">
            <a:extLst>
              <a:ext uri="{FF2B5EF4-FFF2-40B4-BE49-F238E27FC236}">
                <a16:creationId xmlns:a16="http://schemas.microsoft.com/office/drawing/2014/main" id="{C2D3C5F2-CB90-0744-9E4B-A3AC717718BD}"/>
              </a:ext>
            </a:extLst>
          </p:cNvPr>
          <p:cNvSpPr/>
          <p:nvPr/>
        </p:nvSpPr>
        <p:spPr>
          <a:xfrm>
            <a:off x="4738433" y="5724945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Europe PMC</a:t>
            </a:r>
          </a:p>
        </p:txBody>
      </p:sp>
      <p:sp>
        <p:nvSpPr>
          <p:cNvPr id="24" name="Shape 349">
            <a:extLst>
              <a:ext uri="{FF2B5EF4-FFF2-40B4-BE49-F238E27FC236}">
                <a16:creationId xmlns:a16="http://schemas.microsoft.com/office/drawing/2014/main" id="{0DB5BD8D-5A3B-A341-9B85-EE0F31A43A0F}"/>
              </a:ext>
            </a:extLst>
          </p:cNvPr>
          <p:cNvSpPr/>
          <p:nvPr/>
        </p:nvSpPr>
        <p:spPr>
          <a:xfrm>
            <a:off x="4738433" y="6114689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PhenoDigm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350">
            <a:extLst>
              <a:ext uri="{FF2B5EF4-FFF2-40B4-BE49-F238E27FC236}">
                <a16:creationId xmlns:a16="http://schemas.microsoft.com/office/drawing/2014/main" id="{7487FC79-7B59-3B43-A12D-33A6FEAF05AB}"/>
              </a:ext>
            </a:extLst>
          </p:cNvPr>
          <p:cNvSpPr/>
          <p:nvPr/>
        </p:nvSpPr>
        <p:spPr>
          <a:xfrm>
            <a:off x="7497002" y="1441760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Genetic 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351">
            <a:extLst>
              <a:ext uri="{FF2B5EF4-FFF2-40B4-BE49-F238E27FC236}">
                <a16:creationId xmlns:a16="http://schemas.microsoft.com/office/drawing/2014/main" id="{4B5BB368-33DB-904E-A5E9-62DE06D1FEF9}"/>
              </a:ext>
            </a:extLst>
          </p:cNvPr>
          <p:cNvSpPr/>
          <p:nvPr/>
        </p:nvSpPr>
        <p:spPr>
          <a:xfrm>
            <a:off x="7521662" y="291275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Somatic mutation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352">
            <a:extLst>
              <a:ext uri="{FF2B5EF4-FFF2-40B4-BE49-F238E27FC236}">
                <a16:creationId xmlns:a16="http://schemas.microsoft.com/office/drawing/2014/main" id="{82E56001-64C4-F843-8202-A54127D42436}"/>
              </a:ext>
            </a:extLst>
          </p:cNvPr>
          <p:cNvSpPr/>
          <p:nvPr/>
        </p:nvSpPr>
        <p:spPr>
          <a:xfrm>
            <a:off x="7546322" y="5300724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RNA expression</a:t>
            </a:r>
          </a:p>
        </p:txBody>
      </p:sp>
      <p:sp>
        <p:nvSpPr>
          <p:cNvPr id="28" name="Shape 353">
            <a:extLst>
              <a:ext uri="{FF2B5EF4-FFF2-40B4-BE49-F238E27FC236}">
                <a16:creationId xmlns:a16="http://schemas.microsoft.com/office/drawing/2014/main" id="{63A70E6C-4A42-D044-A4D9-998814F7C81D}"/>
              </a:ext>
            </a:extLst>
          </p:cNvPr>
          <p:cNvSpPr/>
          <p:nvPr/>
        </p:nvSpPr>
        <p:spPr>
          <a:xfrm>
            <a:off x="7546322" y="6080378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Animal models</a:t>
            </a:r>
          </a:p>
        </p:txBody>
      </p:sp>
      <p:sp>
        <p:nvSpPr>
          <p:cNvPr id="29" name="Shape 354">
            <a:extLst>
              <a:ext uri="{FF2B5EF4-FFF2-40B4-BE49-F238E27FC236}">
                <a16:creationId xmlns:a16="http://schemas.microsoft.com/office/drawing/2014/main" id="{EB3978BA-6AEA-E34B-9DAB-F6DEBC1264C3}"/>
              </a:ext>
            </a:extLst>
          </p:cNvPr>
          <p:cNvSpPr/>
          <p:nvPr/>
        </p:nvSpPr>
        <p:spPr>
          <a:xfrm>
            <a:off x="7534021" y="4499613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athways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systems biology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355">
            <a:extLst>
              <a:ext uri="{FF2B5EF4-FFF2-40B4-BE49-F238E27FC236}">
                <a16:creationId xmlns:a16="http://schemas.microsoft.com/office/drawing/2014/main" id="{3BD5337E-9D4E-AA47-9335-BDDFB0D63BE2}"/>
              </a:ext>
            </a:extLst>
          </p:cNvPr>
          <p:cNvSpPr/>
          <p:nvPr/>
        </p:nvSpPr>
        <p:spPr>
          <a:xfrm>
            <a:off x="7546322" y="5703869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</p:txBody>
      </p:sp>
      <p:sp>
        <p:nvSpPr>
          <p:cNvPr id="31" name="Shape 361">
            <a:extLst>
              <a:ext uri="{FF2B5EF4-FFF2-40B4-BE49-F238E27FC236}">
                <a16:creationId xmlns:a16="http://schemas.microsoft.com/office/drawing/2014/main" id="{C0C5C5A3-B5CB-744B-ACAE-B9C8F8E30D91}"/>
              </a:ext>
            </a:extLst>
          </p:cNvPr>
          <p:cNvSpPr/>
          <p:nvPr/>
        </p:nvSpPr>
        <p:spPr>
          <a:xfrm>
            <a:off x="2245581" y="187455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362">
            <a:extLst>
              <a:ext uri="{FF2B5EF4-FFF2-40B4-BE49-F238E27FC236}">
                <a16:creationId xmlns:a16="http://schemas.microsoft.com/office/drawing/2014/main" id="{8E451EAA-8F5A-6B41-A579-BCE793692F74}"/>
              </a:ext>
            </a:extLst>
          </p:cNvPr>
          <p:cNvSpPr/>
          <p:nvPr/>
        </p:nvSpPr>
        <p:spPr>
          <a:xfrm>
            <a:off x="2245581" y="217467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63">
            <a:extLst>
              <a:ext uri="{FF2B5EF4-FFF2-40B4-BE49-F238E27FC236}">
                <a16:creationId xmlns:a16="http://schemas.microsoft.com/office/drawing/2014/main" id="{94FFA015-D5DA-354F-AA89-8290E7FC5604}"/>
              </a:ext>
            </a:extLst>
          </p:cNvPr>
          <p:cNvSpPr/>
          <p:nvPr/>
        </p:nvSpPr>
        <p:spPr>
          <a:xfrm>
            <a:off x="2245581" y="2619915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364">
            <a:extLst>
              <a:ext uri="{FF2B5EF4-FFF2-40B4-BE49-F238E27FC236}">
                <a16:creationId xmlns:a16="http://schemas.microsoft.com/office/drawing/2014/main" id="{91161D2E-BE50-F740-8C6D-0536B6840D8E}"/>
              </a:ext>
            </a:extLst>
          </p:cNvPr>
          <p:cNvSpPr/>
          <p:nvPr/>
        </p:nvSpPr>
        <p:spPr>
          <a:xfrm>
            <a:off x="2245581" y="291836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65">
            <a:extLst>
              <a:ext uri="{FF2B5EF4-FFF2-40B4-BE49-F238E27FC236}">
                <a16:creationId xmlns:a16="http://schemas.microsoft.com/office/drawing/2014/main" id="{E93BCBD5-FA0C-9243-8B35-C48BEB1B2C1D}"/>
              </a:ext>
            </a:extLst>
          </p:cNvPr>
          <p:cNvSpPr/>
          <p:nvPr/>
        </p:nvSpPr>
        <p:spPr>
          <a:xfrm>
            <a:off x="2245581" y="321721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66">
            <a:extLst>
              <a:ext uri="{FF2B5EF4-FFF2-40B4-BE49-F238E27FC236}">
                <a16:creationId xmlns:a16="http://schemas.microsoft.com/office/drawing/2014/main" id="{13C5B97E-6866-3440-B534-20F29B44C44C}"/>
              </a:ext>
            </a:extLst>
          </p:cNvPr>
          <p:cNvSpPr/>
          <p:nvPr/>
        </p:nvSpPr>
        <p:spPr>
          <a:xfrm>
            <a:off x="2245581" y="3649203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367">
            <a:extLst>
              <a:ext uri="{FF2B5EF4-FFF2-40B4-BE49-F238E27FC236}">
                <a16:creationId xmlns:a16="http://schemas.microsoft.com/office/drawing/2014/main" id="{E2466AC8-EDA2-6F44-B2A2-79A528DE57DB}"/>
              </a:ext>
            </a:extLst>
          </p:cNvPr>
          <p:cNvSpPr/>
          <p:nvPr/>
        </p:nvSpPr>
        <p:spPr>
          <a:xfrm>
            <a:off x="2245581" y="405078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368">
            <a:extLst>
              <a:ext uri="{FF2B5EF4-FFF2-40B4-BE49-F238E27FC236}">
                <a16:creationId xmlns:a16="http://schemas.microsoft.com/office/drawing/2014/main" id="{60482E6F-BBF3-2C4F-A395-CAC33ACEFF76}"/>
              </a:ext>
            </a:extLst>
          </p:cNvPr>
          <p:cNvSpPr/>
          <p:nvPr/>
        </p:nvSpPr>
        <p:spPr>
          <a:xfrm>
            <a:off x="2245581" y="533723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369">
            <a:extLst>
              <a:ext uri="{FF2B5EF4-FFF2-40B4-BE49-F238E27FC236}">
                <a16:creationId xmlns:a16="http://schemas.microsoft.com/office/drawing/2014/main" id="{36B773FB-5A57-CD4F-8E28-945AFA752441}"/>
              </a:ext>
            </a:extLst>
          </p:cNvPr>
          <p:cNvSpPr/>
          <p:nvPr/>
        </p:nvSpPr>
        <p:spPr>
          <a:xfrm>
            <a:off x="2245581" y="573500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370">
            <a:extLst>
              <a:ext uri="{FF2B5EF4-FFF2-40B4-BE49-F238E27FC236}">
                <a16:creationId xmlns:a16="http://schemas.microsoft.com/office/drawing/2014/main" id="{7F10B203-9CDF-D541-B6C7-DCB3FCAC4CCA}"/>
              </a:ext>
            </a:extLst>
          </p:cNvPr>
          <p:cNvSpPr/>
          <p:nvPr/>
        </p:nvSpPr>
        <p:spPr>
          <a:xfrm>
            <a:off x="2245581" y="61398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71">
            <a:extLst>
              <a:ext uri="{FF2B5EF4-FFF2-40B4-BE49-F238E27FC236}">
                <a16:creationId xmlns:a16="http://schemas.microsoft.com/office/drawing/2014/main" id="{F7468533-33E3-A948-A304-40AF8171EDFA}"/>
              </a:ext>
            </a:extLst>
          </p:cNvPr>
          <p:cNvSpPr/>
          <p:nvPr/>
        </p:nvSpPr>
        <p:spPr>
          <a:xfrm>
            <a:off x="2245581" y="157752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372">
            <a:extLst>
              <a:ext uri="{FF2B5EF4-FFF2-40B4-BE49-F238E27FC236}">
                <a16:creationId xmlns:a16="http://schemas.microsoft.com/office/drawing/2014/main" id="{2EEDA275-3959-9643-9DC9-19769B6B5D12}"/>
              </a:ext>
            </a:extLst>
          </p:cNvPr>
          <p:cNvSpPr/>
          <p:nvPr/>
        </p:nvSpPr>
        <p:spPr>
          <a:xfrm>
            <a:off x="2245581" y="1292569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373">
            <a:extLst>
              <a:ext uri="{FF2B5EF4-FFF2-40B4-BE49-F238E27FC236}">
                <a16:creationId xmlns:a16="http://schemas.microsoft.com/office/drawing/2014/main" id="{CA7FC865-DA2C-4447-AF75-58943A995F5C}"/>
              </a:ext>
            </a:extLst>
          </p:cNvPr>
          <p:cNvSpPr/>
          <p:nvPr/>
        </p:nvSpPr>
        <p:spPr>
          <a:xfrm>
            <a:off x="2400055" y="134388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or 375">
            <a:extLst>
              <a:ext uri="{FF2B5EF4-FFF2-40B4-BE49-F238E27FC236}">
                <a16:creationId xmlns:a16="http://schemas.microsoft.com/office/drawing/2014/main" id="{C232FF8A-7F8B-F043-9DBB-1D0C1BD6D1B1}"/>
              </a:ext>
            </a:extLst>
          </p:cNvPr>
          <p:cNvCxnSpPr>
            <a:cxnSpLocks noChangeAspect="1"/>
            <a:endCxn id="13" idx="0"/>
          </p:cNvCxnSpPr>
          <p:nvPr/>
        </p:nvCxnSpPr>
        <p:spPr>
          <a:xfrm flipV="1">
            <a:off x="3199841" y="1396897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5" name="Connector 376">
            <a:extLst>
              <a:ext uri="{FF2B5EF4-FFF2-40B4-BE49-F238E27FC236}">
                <a16:creationId xmlns:a16="http://schemas.microsoft.com/office/drawing/2014/main" id="{BE0B7A28-846E-CE48-9260-D786CA4D09E4}"/>
              </a:ext>
            </a:extLst>
          </p:cNvPr>
          <p:cNvCxnSpPr>
            <a:cxnSpLocks noChangeAspect="1"/>
            <a:endCxn id="16" idx="0"/>
          </p:cNvCxnSpPr>
          <p:nvPr/>
        </p:nvCxnSpPr>
        <p:spPr>
          <a:xfrm flipV="1">
            <a:off x="3199841" y="2279659"/>
            <a:ext cx="1440000" cy="429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6" name="Connector 377">
            <a:extLst>
              <a:ext uri="{FF2B5EF4-FFF2-40B4-BE49-F238E27FC236}">
                <a16:creationId xmlns:a16="http://schemas.microsoft.com/office/drawing/2014/main" id="{6B71DFAB-ECE4-2D4C-B0E8-A7A1EC7CCF48}"/>
              </a:ext>
            </a:extLst>
          </p:cNvPr>
          <p:cNvCxnSpPr>
            <a:cxnSpLocks noChangeAspect="1"/>
            <a:endCxn id="14" idx="0"/>
          </p:cNvCxnSpPr>
          <p:nvPr/>
        </p:nvCxnSpPr>
        <p:spPr>
          <a:xfrm flipV="1">
            <a:off x="3199841" y="168556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7" name="Connector 378">
            <a:extLst>
              <a:ext uri="{FF2B5EF4-FFF2-40B4-BE49-F238E27FC236}">
                <a16:creationId xmlns:a16="http://schemas.microsoft.com/office/drawing/2014/main" id="{CB11BE4B-0821-B64D-BB0E-7F3EAEDB46DB}"/>
              </a:ext>
            </a:extLst>
          </p:cNvPr>
          <p:cNvCxnSpPr>
            <a:cxnSpLocks noChangeAspect="1"/>
            <a:endCxn id="17" idx="0"/>
          </p:cNvCxnSpPr>
          <p:nvPr/>
        </p:nvCxnSpPr>
        <p:spPr>
          <a:xfrm flipV="1">
            <a:off x="3199841" y="2735376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8" name="Connector 379">
            <a:extLst>
              <a:ext uri="{FF2B5EF4-FFF2-40B4-BE49-F238E27FC236}">
                <a16:creationId xmlns:a16="http://schemas.microsoft.com/office/drawing/2014/main" id="{391EE3F5-2628-CF41-8EEF-A8DEE680EC14}"/>
              </a:ext>
            </a:extLst>
          </p:cNvPr>
          <p:cNvCxnSpPr>
            <a:cxnSpLocks noChangeAspect="1"/>
            <a:endCxn id="18" idx="0"/>
          </p:cNvCxnSpPr>
          <p:nvPr/>
        </p:nvCxnSpPr>
        <p:spPr>
          <a:xfrm flipV="1">
            <a:off x="3199841" y="3032298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9" name="Connector 380">
            <a:extLst>
              <a:ext uri="{FF2B5EF4-FFF2-40B4-BE49-F238E27FC236}">
                <a16:creationId xmlns:a16="http://schemas.microsoft.com/office/drawing/2014/main" id="{1EE36902-1565-1A41-9DA1-02CC57E057AE}"/>
              </a:ext>
            </a:extLst>
          </p:cNvPr>
          <p:cNvCxnSpPr>
            <a:cxnSpLocks noChangeAspect="1"/>
            <a:endCxn id="19" idx="0"/>
          </p:cNvCxnSpPr>
          <p:nvPr/>
        </p:nvCxnSpPr>
        <p:spPr>
          <a:xfrm flipV="1">
            <a:off x="3199841" y="332961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0" name="Connector 381">
            <a:extLst>
              <a:ext uri="{FF2B5EF4-FFF2-40B4-BE49-F238E27FC236}">
                <a16:creationId xmlns:a16="http://schemas.microsoft.com/office/drawing/2014/main" id="{7E9A6D71-969F-6A4C-B881-005B9A1D5565}"/>
              </a:ext>
            </a:extLst>
          </p:cNvPr>
          <p:cNvCxnSpPr>
            <a:cxnSpLocks noChangeAspect="1"/>
            <a:endCxn id="21" idx="0"/>
          </p:cNvCxnSpPr>
          <p:nvPr/>
        </p:nvCxnSpPr>
        <p:spPr>
          <a:xfrm flipV="1">
            <a:off x="3199841" y="414147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1" name="Connector 382">
            <a:extLst>
              <a:ext uri="{FF2B5EF4-FFF2-40B4-BE49-F238E27FC236}">
                <a16:creationId xmlns:a16="http://schemas.microsoft.com/office/drawing/2014/main" id="{762B6295-27A0-6847-B1DD-D4F6FC9D7135}"/>
              </a:ext>
            </a:extLst>
          </p:cNvPr>
          <p:cNvCxnSpPr>
            <a:cxnSpLocks noChangeAspect="1"/>
            <a:endCxn id="20" idx="0"/>
          </p:cNvCxnSpPr>
          <p:nvPr/>
        </p:nvCxnSpPr>
        <p:spPr>
          <a:xfrm flipV="1">
            <a:off x="3199841" y="3759381"/>
            <a:ext cx="1440000" cy="431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2" name="Connector 383">
            <a:extLst>
              <a:ext uri="{FF2B5EF4-FFF2-40B4-BE49-F238E27FC236}">
                <a16:creationId xmlns:a16="http://schemas.microsoft.com/office/drawing/2014/main" id="{9F61B176-B7A9-DF43-BB5F-A7B5E1089AFC}"/>
              </a:ext>
            </a:extLst>
          </p:cNvPr>
          <p:cNvCxnSpPr>
            <a:cxnSpLocks noChangeAspect="1"/>
            <a:endCxn id="22" idx="0"/>
          </p:cNvCxnSpPr>
          <p:nvPr/>
        </p:nvCxnSpPr>
        <p:spPr>
          <a:xfrm flipV="1">
            <a:off x="3199841" y="5442981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3" name="Connector 384">
            <a:extLst>
              <a:ext uri="{FF2B5EF4-FFF2-40B4-BE49-F238E27FC236}">
                <a16:creationId xmlns:a16="http://schemas.microsoft.com/office/drawing/2014/main" id="{84BCF7E3-BFC6-4F4F-A9F3-E7B01978746D}"/>
              </a:ext>
            </a:extLst>
          </p:cNvPr>
          <p:cNvCxnSpPr>
            <a:cxnSpLocks noChangeAspect="1"/>
            <a:endCxn id="23" idx="0"/>
          </p:cNvCxnSpPr>
          <p:nvPr/>
        </p:nvCxnSpPr>
        <p:spPr>
          <a:xfrm flipV="1">
            <a:off x="3199841" y="5838531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4" name="Connector 385">
            <a:extLst>
              <a:ext uri="{FF2B5EF4-FFF2-40B4-BE49-F238E27FC236}">
                <a16:creationId xmlns:a16="http://schemas.microsoft.com/office/drawing/2014/main" id="{0EBEEBF5-46F8-7843-89E7-7935F6CA4D72}"/>
              </a:ext>
            </a:extLst>
          </p:cNvPr>
          <p:cNvCxnSpPr>
            <a:cxnSpLocks noChangeAspect="1"/>
            <a:endCxn id="24" idx="0"/>
          </p:cNvCxnSpPr>
          <p:nvPr/>
        </p:nvCxnSpPr>
        <p:spPr>
          <a:xfrm flipV="1">
            <a:off x="3199841" y="6228274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55" name="Shape 403">
            <a:extLst>
              <a:ext uri="{FF2B5EF4-FFF2-40B4-BE49-F238E27FC236}">
                <a16:creationId xmlns:a16="http://schemas.microsoft.com/office/drawing/2014/main" id="{E2EF906A-77D3-7A40-A32F-43A1DF99BD15}"/>
              </a:ext>
            </a:extLst>
          </p:cNvPr>
          <p:cNvSpPr/>
          <p:nvPr/>
        </p:nvSpPr>
        <p:spPr>
          <a:xfrm>
            <a:off x="7546322" y="363516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</a:p>
        </p:txBody>
      </p:sp>
      <p:sp>
        <p:nvSpPr>
          <p:cNvPr id="56" name="Shape 404">
            <a:extLst>
              <a:ext uri="{FF2B5EF4-FFF2-40B4-BE49-F238E27FC236}">
                <a16:creationId xmlns:a16="http://schemas.microsoft.com/office/drawing/2014/main" id="{944EF7C9-A0FF-6C48-A63E-9941CBEBC6C3}"/>
              </a:ext>
            </a:extLst>
          </p:cNvPr>
          <p:cNvSpPr/>
          <p:nvPr/>
        </p:nvSpPr>
        <p:spPr>
          <a:xfrm>
            <a:off x="2317506" y="14454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405">
            <a:extLst>
              <a:ext uri="{FF2B5EF4-FFF2-40B4-BE49-F238E27FC236}">
                <a16:creationId xmlns:a16="http://schemas.microsoft.com/office/drawing/2014/main" id="{59230882-97A7-DE41-88A0-5B74856466A1}"/>
              </a:ext>
            </a:extLst>
          </p:cNvPr>
          <p:cNvSpPr/>
          <p:nvPr/>
        </p:nvSpPr>
        <p:spPr>
          <a:xfrm>
            <a:off x="2527056" y="14708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406">
            <a:extLst>
              <a:ext uri="{FF2B5EF4-FFF2-40B4-BE49-F238E27FC236}">
                <a16:creationId xmlns:a16="http://schemas.microsoft.com/office/drawing/2014/main" id="{26166F00-BA85-5E45-8546-735B940D49DB}"/>
              </a:ext>
            </a:extLst>
          </p:cNvPr>
          <p:cNvSpPr/>
          <p:nvPr/>
        </p:nvSpPr>
        <p:spPr>
          <a:xfrm>
            <a:off x="2647424" y="138249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407">
            <a:extLst>
              <a:ext uri="{FF2B5EF4-FFF2-40B4-BE49-F238E27FC236}">
                <a16:creationId xmlns:a16="http://schemas.microsoft.com/office/drawing/2014/main" id="{6C01E6D5-9990-A941-8C6C-357311AC5DE5}"/>
              </a:ext>
            </a:extLst>
          </p:cNvPr>
          <p:cNvSpPr/>
          <p:nvPr/>
        </p:nvSpPr>
        <p:spPr>
          <a:xfrm>
            <a:off x="2876917" y="1344301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408">
            <a:extLst>
              <a:ext uri="{FF2B5EF4-FFF2-40B4-BE49-F238E27FC236}">
                <a16:creationId xmlns:a16="http://schemas.microsoft.com/office/drawing/2014/main" id="{AD767311-3457-4E4D-8598-B8806708585F}"/>
              </a:ext>
            </a:extLst>
          </p:cNvPr>
          <p:cNvSpPr/>
          <p:nvPr/>
        </p:nvSpPr>
        <p:spPr>
          <a:xfrm>
            <a:off x="2876917" y="145611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409">
            <a:extLst>
              <a:ext uri="{FF2B5EF4-FFF2-40B4-BE49-F238E27FC236}">
                <a16:creationId xmlns:a16="http://schemas.microsoft.com/office/drawing/2014/main" id="{EA6A120C-6EE5-6C4F-B530-4D515B45C267}"/>
              </a:ext>
            </a:extLst>
          </p:cNvPr>
          <p:cNvSpPr/>
          <p:nvPr/>
        </p:nvSpPr>
        <p:spPr>
          <a:xfrm>
            <a:off x="2311156" y="17355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410">
            <a:extLst>
              <a:ext uri="{FF2B5EF4-FFF2-40B4-BE49-F238E27FC236}">
                <a16:creationId xmlns:a16="http://schemas.microsoft.com/office/drawing/2014/main" id="{898D76CF-5887-934C-9D62-B843A386EABC}"/>
              </a:ext>
            </a:extLst>
          </p:cNvPr>
          <p:cNvSpPr/>
          <p:nvPr/>
        </p:nvSpPr>
        <p:spPr>
          <a:xfrm>
            <a:off x="2520706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411">
            <a:extLst>
              <a:ext uri="{FF2B5EF4-FFF2-40B4-BE49-F238E27FC236}">
                <a16:creationId xmlns:a16="http://schemas.microsoft.com/office/drawing/2014/main" id="{F9CD716E-9995-224F-880E-4643D899756D}"/>
              </a:ext>
            </a:extLst>
          </p:cNvPr>
          <p:cNvSpPr/>
          <p:nvPr/>
        </p:nvSpPr>
        <p:spPr>
          <a:xfrm>
            <a:off x="2641074" y="164607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412">
            <a:extLst>
              <a:ext uri="{FF2B5EF4-FFF2-40B4-BE49-F238E27FC236}">
                <a16:creationId xmlns:a16="http://schemas.microsoft.com/office/drawing/2014/main" id="{A2435451-B2EB-C14A-947E-C758C6A70986}"/>
              </a:ext>
            </a:extLst>
          </p:cNvPr>
          <p:cNvSpPr/>
          <p:nvPr/>
        </p:nvSpPr>
        <p:spPr>
          <a:xfrm>
            <a:off x="2870567" y="160787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413">
            <a:extLst>
              <a:ext uri="{FF2B5EF4-FFF2-40B4-BE49-F238E27FC236}">
                <a16:creationId xmlns:a16="http://schemas.microsoft.com/office/drawing/2014/main" id="{AA12730D-FA91-6940-9039-36715DD6D0AB}"/>
              </a:ext>
            </a:extLst>
          </p:cNvPr>
          <p:cNvSpPr/>
          <p:nvPr/>
        </p:nvSpPr>
        <p:spPr>
          <a:xfrm>
            <a:off x="2387356" y="163402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414">
            <a:extLst>
              <a:ext uri="{FF2B5EF4-FFF2-40B4-BE49-F238E27FC236}">
                <a16:creationId xmlns:a16="http://schemas.microsoft.com/office/drawing/2014/main" id="{D0A85A09-6EAE-F848-BF97-176A9ED95E9E}"/>
              </a:ext>
            </a:extLst>
          </p:cNvPr>
          <p:cNvSpPr/>
          <p:nvPr/>
        </p:nvSpPr>
        <p:spPr>
          <a:xfrm>
            <a:off x="2876917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415">
            <a:extLst>
              <a:ext uri="{FF2B5EF4-FFF2-40B4-BE49-F238E27FC236}">
                <a16:creationId xmlns:a16="http://schemas.microsoft.com/office/drawing/2014/main" id="{FFE771B7-02F6-D645-98A8-0BA58FB74A3A}"/>
              </a:ext>
            </a:extLst>
          </p:cNvPr>
          <p:cNvSpPr/>
          <p:nvPr/>
        </p:nvSpPr>
        <p:spPr>
          <a:xfrm>
            <a:off x="2311156" y="19984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416">
            <a:extLst>
              <a:ext uri="{FF2B5EF4-FFF2-40B4-BE49-F238E27FC236}">
                <a16:creationId xmlns:a16="http://schemas.microsoft.com/office/drawing/2014/main" id="{C76B77D5-66B2-6A43-B52F-F73E57FFB80B}"/>
              </a:ext>
            </a:extLst>
          </p:cNvPr>
          <p:cNvSpPr/>
          <p:nvPr/>
        </p:nvSpPr>
        <p:spPr>
          <a:xfrm>
            <a:off x="2520706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417">
            <a:extLst>
              <a:ext uri="{FF2B5EF4-FFF2-40B4-BE49-F238E27FC236}">
                <a16:creationId xmlns:a16="http://schemas.microsoft.com/office/drawing/2014/main" id="{A59C2D4D-8577-1742-8687-AD4042C33F51}"/>
              </a:ext>
            </a:extLst>
          </p:cNvPr>
          <p:cNvSpPr/>
          <p:nvPr/>
        </p:nvSpPr>
        <p:spPr>
          <a:xfrm>
            <a:off x="2641074" y="19354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418">
            <a:extLst>
              <a:ext uri="{FF2B5EF4-FFF2-40B4-BE49-F238E27FC236}">
                <a16:creationId xmlns:a16="http://schemas.microsoft.com/office/drawing/2014/main" id="{46102B39-19B6-3941-BAD1-08675F666955}"/>
              </a:ext>
            </a:extLst>
          </p:cNvPr>
          <p:cNvSpPr/>
          <p:nvPr/>
        </p:nvSpPr>
        <p:spPr>
          <a:xfrm>
            <a:off x="2870567" y="19099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419">
            <a:extLst>
              <a:ext uri="{FF2B5EF4-FFF2-40B4-BE49-F238E27FC236}">
                <a16:creationId xmlns:a16="http://schemas.microsoft.com/office/drawing/2014/main" id="{06C340ED-F003-3F42-A2C7-20E83F88B839}"/>
              </a:ext>
            </a:extLst>
          </p:cNvPr>
          <p:cNvSpPr/>
          <p:nvPr/>
        </p:nvSpPr>
        <p:spPr>
          <a:xfrm>
            <a:off x="2387356" y="192344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420">
            <a:extLst>
              <a:ext uri="{FF2B5EF4-FFF2-40B4-BE49-F238E27FC236}">
                <a16:creationId xmlns:a16="http://schemas.microsoft.com/office/drawing/2014/main" id="{FC81F4BA-D79F-0246-A8CC-E80542616CEC}"/>
              </a:ext>
            </a:extLst>
          </p:cNvPr>
          <p:cNvSpPr/>
          <p:nvPr/>
        </p:nvSpPr>
        <p:spPr>
          <a:xfrm>
            <a:off x="2876917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421">
            <a:extLst>
              <a:ext uri="{FF2B5EF4-FFF2-40B4-BE49-F238E27FC236}">
                <a16:creationId xmlns:a16="http://schemas.microsoft.com/office/drawing/2014/main" id="{A26142B2-B4C7-CB48-A583-E3A48F6C0361}"/>
              </a:ext>
            </a:extLst>
          </p:cNvPr>
          <p:cNvSpPr/>
          <p:nvPr/>
        </p:nvSpPr>
        <p:spPr>
          <a:xfrm>
            <a:off x="2364544" y="23095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422">
            <a:extLst>
              <a:ext uri="{FF2B5EF4-FFF2-40B4-BE49-F238E27FC236}">
                <a16:creationId xmlns:a16="http://schemas.microsoft.com/office/drawing/2014/main" id="{A61C01BB-235E-6748-89F6-0EB36B40A13C}"/>
              </a:ext>
            </a:extLst>
          </p:cNvPr>
          <p:cNvSpPr/>
          <p:nvPr/>
        </p:nvSpPr>
        <p:spPr>
          <a:xfrm>
            <a:off x="2574094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423">
            <a:extLst>
              <a:ext uri="{FF2B5EF4-FFF2-40B4-BE49-F238E27FC236}">
                <a16:creationId xmlns:a16="http://schemas.microsoft.com/office/drawing/2014/main" id="{115FD9FA-6605-C541-9091-80E7DB2AFE03}"/>
              </a:ext>
            </a:extLst>
          </p:cNvPr>
          <p:cNvSpPr/>
          <p:nvPr/>
        </p:nvSpPr>
        <p:spPr>
          <a:xfrm>
            <a:off x="2694463" y="22465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424">
            <a:extLst>
              <a:ext uri="{FF2B5EF4-FFF2-40B4-BE49-F238E27FC236}">
                <a16:creationId xmlns:a16="http://schemas.microsoft.com/office/drawing/2014/main" id="{6E0EB058-2152-0548-9CB7-F9B6EFC81E65}"/>
              </a:ext>
            </a:extLst>
          </p:cNvPr>
          <p:cNvSpPr/>
          <p:nvPr/>
        </p:nvSpPr>
        <p:spPr>
          <a:xfrm>
            <a:off x="2923955" y="220831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425">
            <a:extLst>
              <a:ext uri="{FF2B5EF4-FFF2-40B4-BE49-F238E27FC236}">
                <a16:creationId xmlns:a16="http://schemas.microsoft.com/office/drawing/2014/main" id="{18622946-E0EA-5B4D-B664-DB88E837E6D6}"/>
              </a:ext>
            </a:extLst>
          </p:cNvPr>
          <p:cNvSpPr/>
          <p:nvPr/>
        </p:nvSpPr>
        <p:spPr>
          <a:xfrm>
            <a:off x="2440744" y="223446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426">
            <a:extLst>
              <a:ext uri="{FF2B5EF4-FFF2-40B4-BE49-F238E27FC236}">
                <a16:creationId xmlns:a16="http://schemas.microsoft.com/office/drawing/2014/main" id="{D72572FA-8AEE-0F49-9E3D-B116F6F7744D}"/>
              </a:ext>
            </a:extLst>
          </p:cNvPr>
          <p:cNvSpPr/>
          <p:nvPr/>
        </p:nvSpPr>
        <p:spPr>
          <a:xfrm>
            <a:off x="2930305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427">
            <a:extLst>
              <a:ext uri="{FF2B5EF4-FFF2-40B4-BE49-F238E27FC236}">
                <a16:creationId xmlns:a16="http://schemas.microsoft.com/office/drawing/2014/main" id="{A979A96E-A1AF-9745-B8C5-5991DB08D6E8}"/>
              </a:ext>
            </a:extLst>
          </p:cNvPr>
          <p:cNvSpPr/>
          <p:nvPr/>
        </p:nvSpPr>
        <p:spPr>
          <a:xfrm>
            <a:off x="2291214" y="27637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428">
            <a:extLst>
              <a:ext uri="{FF2B5EF4-FFF2-40B4-BE49-F238E27FC236}">
                <a16:creationId xmlns:a16="http://schemas.microsoft.com/office/drawing/2014/main" id="{953CFFC6-2D6C-D34C-92B4-E620CA269CB9}"/>
              </a:ext>
            </a:extLst>
          </p:cNvPr>
          <p:cNvSpPr/>
          <p:nvPr/>
        </p:nvSpPr>
        <p:spPr>
          <a:xfrm>
            <a:off x="2500764" y="27891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429">
            <a:extLst>
              <a:ext uri="{FF2B5EF4-FFF2-40B4-BE49-F238E27FC236}">
                <a16:creationId xmlns:a16="http://schemas.microsoft.com/office/drawing/2014/main" id="{337DC5ED-3375-294B-9346-10CBB488B8DB}"/>
              </a:ext>
            </a:extLst>
          </p:cNvPr>
          <p:cNvSpPr/>
          <p:nvPr/>
        </p:nvSpPr>
        <p:spPr>
          <a:xfrm>
            <a:off x="2621132" y="270080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430">
            <a:extLst>
              <a:ext uri="{FF2B5EF4-FFF2-40B4-BE49-F238E27FC236}">
                <a16:creationId xmlns:a16="http://schemas.microsoft.com/office/drawing/2014/main" id="{48E171FF-4A5E-374A-B311-F9A2455EC45C}"/>
              </a:ext>
            </a:extLst>
          </p:cNvPr>
          <p:cNvSpPr/>
          <p:nvPr/>
        </p:nvSpPr>
        <p:spPr>
          <a:xfrm>
            <a:off x="2850624" y="266260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431">
            <a:extLst>
              <a:ext uri="{FF2B5EF4-FFF2-40B4-BE49-F238E27FC236}">
                <a16:creationId xmlns:a16="http://schemas.microsoft.com/office/drawing/2014/main" id="{073A58FE-6919-A940-8713-D5545A62814C}"/>
              </a:ext>
            </a:extLst>
          </p:cNvPr>
          <p:cNvSpPr/>
          <p:nvPr/>
        </p:nvSpPr>
        <p:spPr>
          <a:xfrm>
            <a:off x="2367414" y="268875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432">
            <a:extLst>
              <a:ext uri="{FF2B5EF4-FFF2-40B4-BE49-F238E27FC236}">
                <a16:creationId xmlns:a16="http://schemas.microsoft.com/office/drawing/2014/main" id="{E8FC9CA4-03DA-C34D-9CBC-1CA3E9978EF8}"/>
              </a:ext>
            </a:extLst>
          </p:cNvPr>
          <p:cNvSpPr/>
          <p:nvPr/>
        </p:nvSpPr>
        <p:spPr>
          <a:xfrm>
            <a:off x="2856974" y="278919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433">
            <a:extLst>
              <a:ext uri="{FF2B5EF4-FFF2-40B4-BE49-F238E27FC236}">
                <a16:creationId xmlns:a16="http://schemas.microsoft.com/office/drawing/2014/main" id="{5E655582-F7DB-3A4C-A340-41D0CECB8BAE}"/>
              </a:ext>
            </a:extLst>
          </p:cNvPr>
          <p:cNvSpPr/>
          <p:nvPr/>
        </p:nvSpPr>
        <p:spPr>
          <a:xfrm>
            <a:off x="2338252" y="30494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434">
            <a:extLst>
              <a:ext uri="{FF2B5EF4-FFF2-40B4-BE49-F238E27FC236}">
                <a16:creationId xmlns:a16="http://schemas.microsoft.com/office/drawing/2014/main" id="{FD6ED9E2-2780-F548-A408-D227AABE0614}"/>
              </a:ext>
            </a:extLst>
          </p:cNvPr>
          <p:cNvSpPr/>
          <p:nvPr/>
        </p:nvSpPr>
        <p:spPr>
          <a:xfrm>
            <a:off x="2547802" y="30748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435">
            <a:extLst>
              <a:ext uri="{FF2B5EF4-FFF2-40B4-BE49-F238E27FC236}">
                <a16:creationId xmlns:a16="http://schemas.microsoft.com/office/drawing/2014/main" id="{FDCFC0C6-F155-5044-AF70-6851CFDEEB8A}"/>
              </a:ext>
            </a:extLst>
          </p:cNvPr>
          <p:cNvSpPr/>
          <p:nvPr/>
        </p:nvSpPr>
        <p:spPr>
          <a:xfrm>
            <a:off x="2668170" y="29864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436">
            <a:extLst>
              <a:ext uri="{FF2B5EF4-FFF2-40B4-BE49-F238E27FC236}">
                <a16:creationId xmlns:a16="http://schemas.microsoft.com/office/drawing/2014/main" id="{5F20760B-5889-EC4F-8FF2-D515CAD75D50}"/>
              </a:ext>
            </a:extLst>
          </p:cNvPr>
          <p:cNvSpPr/>
          <p:nvPr/>
        </p:nvSpPr>
        <p:spPr>
          <a:xfrm>
            <a:off x="2897662" y="29482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437">
            <a:extLst>
              <a:ext uri="{FF2B5EF4-FFF2-40B4-BE49-F238E27FC236}">
                <a16:creationId xmlns:a16="http://schemas.microsoft.com/office/drawing/2014/main" id="{689B08B2-DD51-C34E-896D-AA69B7196BD2}"/>
              </a:ext>
            </a:extLst>
          </p:cNvPr>
          <p:cNvSpPr/>
          <p:nvPr/>
        </p:nvSpPr>
        <p:spPr>
          <a:xfrm>
            <a:off x="2414452" y="297440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438">
            <a:extLst>
              <a:ext uri="{FF2B5EF4-FFF2-40B4-BE49-F238E27FC236}">
                <a16:creationId xmlns:a16="http://schemas.microsoft.com/office/drawing/2014/main" id="{D695AC2D-3AF8-A24A-B2EE-EEF918E1209D}"/>
              </a:ext>
            </a:extLst>
          </p:cNvPr>
          <p:cNvSpPr/>
          <p:nvPr/>
        </p:nvSpPr>
        <p:spPr>
          <a:xfrm>
            <a:off x="2904012" y="30748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439">
            <a:extLst>
              <a:ext uri="{FF2B5EF4-FFF2-40B4-BE49-F238E27FC236}">
                <a16:creationId xmlns:a16="http://schemas.microsoft.com/office/drawing/2014/main" id="{00B3241E-5C25-BF44-A60C-9920ADC1F38C}"/>
              </a:ext>
            </a:extLst>
          </p:cNvPr>
          <p:cNvSpPr/>
          <p:nvPr/>
        </p:nvSpPr>
        <p:spPr>
          <a:xfrm>
            <a:off x="2338252" y="33612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440">
            <a:extLst>
              <a:ext uri="{FF2B5EF4-FFF2-40B4-BE49-F238E27FC236}">
                <a16:creationId xmlns:a16="http://schemas.microsoft.com/office/drawing/2014/main" id="{DB5BA4E9-DC68-6D43-864A-651979BFCBD0}"/>
              </a:ext>
            </a:extLst>
          </p:cNvPr>
          <p:cNvSpPr/>
          <p:nvPr/>
        </p:nvSpPr>
        <p:spPr>
          <a:xfrm>
            <a:off x="2547802" y="33866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441">
            <a:extLst>
              <a:ext uri="{FF2B5EF4-FFF2-40B4-BE49-F238E27FC236}">
                <a16:creationId xmlns:a16="http://schemas.microsoft.com/office/drawing/2014/main" id="{C365A1AF-7EB9-1F42-B3DE-7C7C95569DF4}"/>
              </a:ext>
            </a:extLst>
          </p:cNvPr>
          <p:cNvSpPr/>
          <p:nvPr/>
        </p:nvSpPr>
        <p:spPr>
          <a:xfrm>
            <a:off x="2668170" y="32982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442">
            <a:extLst>
              <a:ext uri="{FF2B5EF4-FFF2-40B4-BE49-F238E27FC236}">
                <a16:creationId xmlns:a16="http://schemas.microsoft.com/office/drawing/2014/main" id="{BABD3978-F19D-3E43-9C31-FD883BE348A4}"/>
              </a:ext>
            </a:extLst>
          </p:cNvPr>
          <p:cNvSpPr/>
          <p:nvPr/>
        </p:nvSpPr>
        <p:spPr>
          <a:xfrm>
            <a:off x="2897662" y="32600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443">
            <a:extLst>
              <a:ext uri="{FF2B5EF4-FFF2-40B4-BE49-F238E27FC236}">
                <a16:creationId xmlns:a16="http://schemas.microsoft.com/office/drawing/2014/main" id="{7009586A-8FC7-9542-B2B6-C9C1699D158C}"/>
              </a:ext>
            </a:extLst>
          </p:cNvPr>
          <p:cNvSpPr/>
          <p:nvPr/>
        </p:nvSpPr>
        <p:spPr>
          <a:xfrm>
            <a:off x="2414452" y="328620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444">
            <a:extLst>
              <a:ext uri="{FF2B5EF4-FFF2-40B4-BE49-F238E27FC236}">
                <a16:creationId xmlns:a16="http://schemas.microsoft.com/office/drawing/2014/main" id="{6539EA0B-1744-CE47-A6AF-255EFC60C8F5}"/>
              </a:ext>
            </a:extLst>
          </p:cNvPr>
          <p:cNvSpPr/>
          <p:nvPr/>
        </p:nvSpPr>
        <p:spPr>
          <a:xfrm>
            <a:off x="2904012" y="33866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445">
            <a:extLst>
              <a:ext uri="{FF2B5EF4-FFF2-40B4-BE49-F238E27FC236}">
                <a16:creationId xmlns:a16="http://schemas.microsoft.com/office/drawing/2014/main" id="{43A40580-DB46-0842-A4F1-AE7409FA3AE8}"/>
              </a:ext>
            </a:extLst>
          </p:cNvPr>
          <p:cNvSpPr/>
          <p:nvPr/>
        </p:nvSpPr>
        <p:spPr>
          <a:xfrm>
            <a:off x="2338252" y="37996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446">
            <a:extLst>
              <a:ext uri="{FF2B5EF4-FFF2-40B4-BE49-F238E27FC236}">
                <a16:creationId xmlns:a16="http://schemas.microsoft.com/office/drawing/2014/main" id="{EBC6DA7A-DED2-9B45-8161-2218AAED0A25}"/>
              </a:ext>
            </a:extLst>
          </p:cNvPr>
          <p:cNvSpPr/>
          <p:nvPr/>
        </p:nvSpPr>
        <p:spPr>
          <a:xfrm>
            <a:off x="2547802" y="38250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447">
            <a:extLst>
              <a:ext uri="{FF2B5EF4-FFF2-40B4-BE49-F238E27FC236}">
                <a16:creationId xmlns:a16="http://schemas.microsoft.com/office/drawing/2014/main" id="{3641AFF1-8DB0-DD45-A792-37188A7C5DC4}"/>
              </a:ext>
            </a:extLst>
          </p:cNvPr>
          <p:cNvSpPr/>
          <p:nvPr/>
        </p:nvSpPr>
        <p:spPr>
          <a:xfrm>
            <a:off x="2668170" y="373663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448">
            <a:extLst>
              <a:ext uri="{FF2B5EF4-FFF2-40B4-BE49-F238E27FC236}">
                <a16:creationId xmlns:a16="http://schemas.microsoft.com/office/drawing/2014/main" id="{47EA9F14-289C-F541-B50F-8C77AFD4258D}"/>
              </a:ext>
            </a:extLst>
          </p:cNvPr>
          <p:cNvSpPr/>
          <p:nvPr/>
        </p:nvSpPr>
        <p:spPr>
          <a:xfrm>
            <a:off x="2897662" y="369844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449">
            <a:extLst>
              <a:ext uri="{FF2B5EF4-FFF2-40B4-BE49-F238E27FC236}">
                <a16:creationId xmlns:a16="http://schemas.microsoft.com/office/drawing/2014/main" id="{35FE2CF6-A995-2E44-8580-10BC71CB95A8}"/>
              </a:ext>
            </a:extLst>
          </p:cNvPr>
          <p:cNvSpPr/>
          <p:nvPr/>
        </p:nvSpPr>
        <p:spPr>
          <a:xfrm>
            <a:off x="2414452" y="3724593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450">
            <a:extLst>
              <a:ext uri="{FF2B5EF4-FFF2-40B4-BE49-F238E27FC236}">
                <a16:creationId xmlns:a16="http://schemas.microsoft.com/office/drawing/2014/main" id="{4D99B81D-1001-A14B-98B5-B5A8B7598C7E}"/>
              </a:ext>
            </a:extLst>
          </p:cNvPr>
          <p:cNvSpPr/>
          <p:nvPr/>
        </p:nvSpPr>
        <p:spPr>
          <a:xfrm>
            <a:off x="2904012" y="382503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451">
            <a:extLst>
              <a:ext uri="{FF2B5EF4-FFF2-40B4-BE49-F238E27FC236}">
                <a16:creationId xmlns:a16="http://schemas.microsoft.com/office/drawing/2014/main" id="{71A8A0A9-B179-0D41-93B2-B45AFA64D0C4}"/>
              </a:ext>
            </a:extLst>
          </p:cNvPr>
          <p:cNvSpPr/>
          <p:nvPr/>
        </p:nvSpPr>
        <p:spPr>
          <a:xfrm>
            <a:off x="2338252" y="41934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452">
            <a:extLst>
              <a:ext uri="{FF2B5EF4-FFF2-40B4-BE49-F238E27FC236}">
                <a16:creationId xmlns:a16="http://schemas.microsoft.com/office/drawing/2014/main" id="{53B284CB-32B6-B348-8E40-32CF88251CEC}"/>
              </a:ext>
            </a:extLst>
          </p:cNvPr>
          <p:cNvSpPr/>
          <p:nvPr/>
        </p:nvSpPr>
        <p:spPr>
          <a:xfrm>
            <a:off x="2547802" y="42188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453">
            <a:extLst>
              <a:ext uri="{FF2B5EF4-FFF2-40B4-BE49-F238E27FC236}">
                <a16:creationId xmlns:a16="http://schemas.microsoft.com/office/drawing/2014/main" id="{4E06BDCA-52B9-CA47-8CC1-6839F4578E53}"/>
              </a:ext>
            </a:extLst>
          </p:cNvPr>
          <p:cNvSpPr/>
          <p:nvPr/>
        </p:nvSpPr>
        <p:spPr>
          <a:xfrm>
            <a:off x="2668170" y="413046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454">
            <a:extLst>
              <a:ext uri="{FF2B5EF4-FFF2-40B4-BE49-F238E27FC236}">
                <a16:creationId xmlns:a16="http://schemas.microsoft.com/office/drawing/2014/main" id="{4243A5FF-C1C3-6E4A-8FC1-E5814CA45AC1}"/>
              </a:ext>
            </a:extLst>
          </p:cNvPr>
          <p:cNvSpPr/>
          <p:nvPr/>
        </p:nvSpPr>
        <p:spPr>
          <a:xfrm>
            <a:off x="2897662" y="409226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455">
            <a:extLst>
              <a:ext uri="{FF2B5EF4-FFF2-40B4-BE49-F238E27FC236}">
                <a16:creationId xmlns:a16="http://schemas.microsoft.com/office/drawing/2014/main" id="{EC8730B7-A24A-0D48-939F-26CF1C87E484}"/>
              </a:ext>
            </a:extLst>
          </p:cNvPr>
          <p:cNvSpPr/>
          <p:nvPr/>
        </p:nvSpPr>
        <p:spPr>
          <a:xfrm>
            <a:off x="2414452" y="41184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456">
            <a:extLst>
              <a:ext uri="{FF2B5EF4-FFF2-40B4-BE49-F238E27FC236}">
                <a16:creationId xmlns:a16="http://schemas.microsoft.com/office/drawing/2014/main" id="{F081F4F5-ADA1-2B44-922B-3D12CBD4C812}"/>
              </a:ext>
            </a:extLst>
          </p:cNvPr>
          <p:cNvSpPr/>
          <p:nvPr/>
        </p:nvSpPr>
        <p:spPr>
          <a:xfrm>
            <a:off x="2904012" y="42188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457">
            <a:extLst>
              <a:ext uri="{FF2B5EF4-FFF2-40B4-BE49-F238E27FC236}">
                <a16:creationId xmlns:a16="http://schemas.microsoft.com/office/drawing/2014/main" id="{872AB4A4-6161-0143-828A-51DADCAF1201}"/>
              </a:ext>
            </a:extLst>
          </p:cNvPr>
          <p:cNvSpPr/>
          <p:nvPr/>
        </p:nvSpPr>
        <p:spPr>
          <a:xfrm>
            <a:off x="2338252" y="54747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458">
            <a:extLst>
              <a:ext uri="{FF2B5EF4-FFF2-40B4-BE49-F238E27FC236}">
                <a16:creationId xmlns:a16="http://schemas.microsoft.com/office/drawing/2014/main" id="{506A51EF-185E-794B-BC7A-ED1A68ECB2AC}"/>
              </a:ext>
            </a:extLst>
          </p:cNvPr>
          <p:cNvSpPr/>
          <p:nvPr/>
        </p:nvSpPr>
        <p:spPr>
          <a:xfrm>
            <a:off x="2547802" y="55001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459">
            <a:extLst>
              <a:ext uri="{FF2B5EF4-FFF2-40B4-BE49-F238E27FC236}">
                <a16:creationId xmlns:a16="http://schemas.microsoft.com/office/drawing/2014/main" id="{1D213054-53C6-1E4B-A38B-A167424B1329}"/>
              </a:ext>
            </a:extLst>
          </p:cNvPr>
          <p:cNvSpPr/>
          <p:nvPr/>
        </p:nvSpPr>
        <p:spPr>
          <a:xfrm>
            <a:off x="2668170" y="541172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460">
            <a:extLst>
              <a:ext uri="{FF2B5EF4-FFF2-40B4-BE49-F238E27FC236}">
                <a16:creationId xmlns:a16="http://schemas.microsoft.com/office/drawing/2014/main" id="{B20DF17F-844E-0644-9F6D-E65708769F30}"/>
              </a:ext>
            </a:extLst>
          </p:cNvPr>
          <p:cNvSpPr/>
          <p:nvPr/>
        </p:nvSpPr>
        <p:spPr>
          <a:xfrm>
            <a:off x="2897662" y="5373533"/>
            <a:ext cx="148918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461">
            <a:extLst>
              <a:ext uri="{FF2B5EF4-FFF2-40B4-BE49-F238E27FC236}">
                <a16:creationId xmlns:a16="http://schemas.microsoft.com/office/drawing/2014/main" id="{96FACF56-1CE9-0F45-ADD7-CE3E930FFC57}"/>
              </a:ext>
            </a:extLst>
          </p:cNvPr>
          <p:cNvSpPr/>
          <p:nvPr/>
        </p:nvSpPr>
        <p:spPr>
          <a:xfrm>
            <a:off x="2414452" y="53996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462">
            <a:extLst>
              <a:ext uri="{FF2B5EF4-FFF2-40B4-BE49-F238E27FC236}">
                <a16:creationId xmlns:a16="http://schemas.microsoft.com/office/drawing/2014/main" id="{F82A5BCB-390E-1E49-8607-015EB59EFE8C}"/>
              </a:ext>
            </a:extLst>
          </p:cNvPr>
          <p:cNvSpPr/>
          <p:nvPr/>
        </p:nvSpPr>
        <p:spPr>
          <a:xfrm>
            <a:off x="2904012" y="550012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463">
            <a:extLst>
              <a:ext uri="{FF2B5EF4-FFF2-40B4-BE49-F238E27FC236}">
                <a16:creationId xmlns:a16="http://schemas.microsoft.com/office/drawing/2014/main" id="{DE00621B-7E69-2E4E-B343-969AEA665EA6}"/>
              </a:ext>
            </a:extLst>
          </p:cNvPr>
          <p:cNvSpPr/>
          <p:nvPr/>
        </p:nvSpPr>
        <p:spPr>
          <a:xfrm>
            <a:off x="2338252" y="58636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464">
            <a:extLst>
              <a:ext uri="{FF2B5EF4-FFF2-40B4-BE49-F238E27FC236}">
                <a16:creationId xmlns:a16="http://schemas.microsoft.com/office/drawing/2014/main" id="{3252B941-7B75-D349-ADEB-3D7971EDA819}"/>
              </a:ext>
            </a:extLst>
          </p:cNvPr>
          <p:cNvSpPr/>
          <p:nvPr/>
        </p:nvSpPr>
        <p:spPr>
          <a:xfrm>
            <a:off x="2547802" y="58890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465">
            <a:extLst>
              <a:ext uri="{FF2B5EF4-FFF2-40B4-BE49-F238E27FC236}">
                <a16:creationId xmlns:a16="http://schemas.microsoft.com/office/drawing/2014/main" id="{D0CE970D-8EDB-C741-B649-51A88207D321}"/>
              </a:ext>
            </a:extLst>
          </p:cNvPr>
          <p:cNvSpPr/>
          <p:nvPr/>
        </p:nvSpPr>
        <p:spPr>
          <a:xfrm>
            <a:off x="2668170" y="58006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466">
            <a:extLst>
              <a:ext uri="{FF2B5EF4-FFF2-40B4-BE49-F238E27FC236}">
                <a16:creationId xmlns:a16="http://schemas.microsoft.com/office/drawing/2014/main" id="{AF08C4DC-C867-8342-9EF7-259D93018AE9}"/>
              </a:ext>
            </a:extLst>
          </p:cNvPr>
          <p:cNvSpPr/>
          <p:nvPr/>
        </p:nvSpPr>
        <p:spPr>
          <a:xfrm>
            <a:off x="2897662" y="576250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467">
            <a:extLst>
              <a:ext uri="{FF2B5EF4-FFF2-40B4-BE49-F238E27FC236}">
                <a16:creationId xmlns:a16="http://schemas.microsoft.com/office/drawing/2014/main" id="{38303721-F9A6-EE48-AEE6-DD7E32117C23}"/>
              </a:ext>
            </a:extLst>
          </p:cNvPr>
          <p:cNvSpPr/>
          <p:nvPr/>
        </p:nvSpPr>
        <p:spPr>
          <a:xfrm>
            <a:off x="2414452" y="578865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468">
            <a:extLst>
              <a:ext uri="{FF2B5EF4-FFF2-40B4-BE49-F238E27FC236}">
                <a16:creationId xmlns:a16="http://schemas.microsoft.com/office/drawing/2014/main" id="{2108BE9D-424C-994E-81D1-368A08E60778}"/>
              </a:ext>
            </a:extLst>
          </p:cNvPr>
          <p:cNvSpPr/>
          <p:nvPr/>
        </p:nvSpPr>
        <p:spPr>
          <a:xfrm>
            <a:off x="2904012" y="588909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469">
            <a:extLst>
              <a:ext uri="{FF2B5EF4-FFF2-40B4-BE49-F238E27FC236}">
                <a16:creationId xmlns:a16="http://schemas.microsoft.com/office/drawing/2014/main" id="{7BB7436F-482A-BB4F-A39C-123CEBF5FF88}"/>
              </a:ext>
            </a:extLst>
          </p:cNvPr>
          <p:cNvSpPr/>
          <p:nvPr/>
        </p:nvSpPr>
        <p:spPr>
          <a:xfrm>
            <a:off x="2338252" y="62637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470">
            <a:extLst>
              <a:ext uri="{FF2B5EF4-FFF2-40B4-BE49-F238E27FC236}">
                <a16:creationId xmlns:a16="http://schemas.microsoft.com/office/drawing/2014/main" id="{B425D599-56F6-9945-9A61-FE17D4730F7B}"/>
              </a:ext>
            </a:extLst>
          </p:cNvPr>
          <p:cNvSpPr/>
          <p:nvPr/>
        </p:nvSpPr>
        <p:spPr>
          <a:xfrm>
            <a:off x="2547802" y="62891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471">
            <a:extLst>
              <a:ext uri="{FF2B5EF4-FFF2-40B4-BE49-F238E27FC236}">
                <a16:creationId xmlns:a16="http://schemas.microsoft.com/office/drawing/2014/main" id="{83AA5F1A-7A06-DF45-8E82-CBF90AFDDB28}"/>
              </a:ext>
            </a:extLst>
          </p:cNvPr>
          <p:cNvSpPr/>
          <p:nvPr/>
        </p:nvSpPr>
        <p:spPr>
          <a:xfrm>
            <a:off x="2668170" y="620071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472">
            <a:extLst>
              <a:ext uri="{FF2B5EF4-FFF2-40B4-BE49-F238E27FC236}">
                <a16:creationId xmlns:a16="http://schemas.microsoft.com/office/drawing/2014/main" id="{5864CFE2-0016-8B4D-BF9F-94D12B374377}"/>
              </a:ext>
            </a:extLst>
          </p:cNvPr>
          <p:cNvSpPr/>
          <p:nvPr/>
        </p:nvSpPr>
        <p:spPr>
          <a:xfrm>
            <a:off x="2897662" y="617346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473">
            <a:extLst>
              <a:ext uri="{FF2B5EF4-FFF2-40B4-BE49-F238E27FC236}">
                <a16:creationId xmlns:a16="http://schemas.microsoft.com/office/drawing/2014/main" id="{CB0F465F-F5B7-5B4D-A209-526BC23E14EC}"/>
              </a:ext>
            </a:extLst>
          </p:cNvPr>
          <p:cNvSpPr/>
          <p:nvPr/>
        </p:nvSpPr>
        <p:spPr>
          <a:xfrm>
            <a:off x="2414452" y="618867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474">
            <a:extLst>
              <a:ext uri="{FF2B5EF4-FFF2-40B4-BE49-F238E27FC236}">
                <a16:creationId xmlns:a16="http://schemas.microsoft.com/office/drawing/2014/main" id="{F86FDAD1-931C-0846-9113-9DAF78032B6C}"/>
              </a:ext>
            </a:extLst>
          </p:cNvPr>
          <p:cNvSpPr/>
          <p:nvPr/>
        </p:nvSpPr>
        <p:spPr>
          <a:xfrm>
            <a:off x="2904012" y="628910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475">
            <a:extLst>
              <a:ext uri="{FF2B5EF4-FFF2-40B4-BE49-F238E27FC236}">
                <a16:creationId xmlns:a16="http://schemas.microsoft.com/office/drawing/2014/main" id="{910D7C1E-03D4-B745-B3DB-A70951AC65E3}"/>
              </a:ext>
            </a:extLst>
          </p:cNvPr>
          <p:cNvSpPr/>
          <p:nvPr/>
        </p:nvSpPr>
        <p:spPr>
          <a:xfrm>
            <a:off x="3939909" y="1831935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8" name="Shape 476">
            <a:extLst>
              <a:ext uri="{FF2B5EF4-FFF2-40B4-BE49-F238E27FC236}">
                <a16:creationId xmlns:a16="http://schemas.microsoft.com/office/drawing/2014/main" id="{F5A2D6C4-6CFE-C946-B384-A6C333508480}"/>
              </a:ext>
            </a:extLst>
          </p:cNvPr>
          <p:cNvSpPr/>
          <p:nvPr/>
        </p:nvSpPr>
        <p:spPr>
          <a:xfrm>
            <a:off x="3939909" y="213558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9" name="Shape 477">
            <a:extLst>
              <a:ext uri="{FF2B5EF4-FFF2-40B4-BE49-F238E27FC236}">
                <a16:creationId xmlns:a16="http://schemas.microsoft.com/office/drawing/2014/main" id="{DFB85859-89F4-954A-8B1A-440BD25458B7}"/>
              </a:ext>
            </a:extLst>
          </p:cNvPr>
          <p:cNvSpPr/>
          <p:nvPr/>
        </p:nvSpPr>
        <p:spPr>
          <a:xfrm>
            <a:off x="3939909" y="153727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0" name="Shape 478">
            <a:extLst>
              <a:ext uri="{FF2B5EF4-FFF2-40B4-BE49-F238E27FC236}">
                <a16:creationId xmlns:a16="http://schemas.microsoft.com/office/drawing/2014/main" id="{84E2AD87-F939-3742-B1DE-F7171649149D}"/>
              </a:ext>
            </a:extLst>
          </p:cNvPr>
          <p:cNvSpPr/>
          <p:nvPr/>
        </p:nvSpPr>
        <p:spPr>
          <a:xfrm>
            <a:off x="3939909" y="1239766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1" name="Shape 479">
            <a:extLst>
              <a:ext uri="{FF2B5EF4-FFF2-40B4-BE49-F238E27FC236}">
                <a16:creationId xmlns:a16="http://schemas.microsoft.com/office/drawing/2014/main" id="{CAED1213-8B21-1541-AF5F-AB25507C9ED1}"/>
              </a:ext>
            </a:extLst>
          </p:cNvPr>
          <p:cNvSpPr/>
          <p:nvPr/>
        </p:nvSpPr>
        <p:spPr>
          <a:xfrm>
            <a:off x="3939921" y="3605992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480">
            <a:extLst>
              <a:ext uri="{FF2B5EF4-FFF2-40B4-BE49-F238E27FC236}">
                <a16:creationId xmlns:a16="http://schemas.microsoft.com/office/drawing/2014/main" id="{72193C75-D898-9A40-87CC-EE7C49868DA1}"/>
              </a:ext>
            </a:extLst>
          </p:cNvPr>
          <p:cNvSpPr/>
          <p:nvPr/>
        </p:nvSpPr>
        <p:spPr>
          <a:xfrm>
            <a:off x="3939909" y="3165367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3" name="Shape 481">
            <a:extLst>
              <a:ext uri="{FF2B5EF4-FFF2-40B4-BE49-F238E27FC236}">
                <a16:creationId xmlns:a16="http://schemas.microsoft.com/office/drawing/2014/main" id="{4C8D0ED3-1BD2-A847-8E38-C16833CD8382}"/>
              </a:ext>
            </a:extLst>
          </p:cNvPr>
          <p:cNvSpPr/>
          <p:nvPr/>
        </p:nvSpPr>
        <p:spPr>
          <a:xfrm>
            <a:off x="3939909" y="286871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4" name="Shape 482">
            <a:extLst>
              <a:ext uri="{FF2B5EF4-FFF2-40B4-BE49-F238E27FC236}">
                <a16:creationId xmlns:a16="http://schemas.microsoft.com/office/drawing/2014/main" id="{CC4405D7-0597-244E-AE4C-A3B1BD6C03CB}"/>
              </a:ext>
            </a:extLst>
          </p:cNvPr>
          <p:cNvSpPr/>
          <p:nvPr/>
        </p:nvSpPr>
        <p:spPr>
          <a:xfrm>
            <a:off x="3939909" y="2572061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5" name="Shape 483">
            <a:extLst>
              <a:ext uri="{FF2B5EF4-FFF2-40B4-BE49-F238E27FC236}">
                <a16:creationId xmlns:a16="http://schemas.microsoft.com/office/drawing/2014/main" id="{8190C186-B41F-9946-945B-52811232A907}"/>
              </a:ext>
            </a:extLst>
          </p:cNvPr>
          <p:cNvSpPr/>
          <p:nvPr/>
        </p:nvSpPr>
        <p:spPr>
          <a:xfrm>
            <a:off x="3939921" y="3939130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Shape 484">
            <a:extLst>
              <a:ext uri="{FF2B5EF4-FFF2-40B4-BE49-F238E27FC236}">
                <a16:creationId xmlns:a16="http://schemas.microsoft.com/office/drawing/2014/main" id="{50484715-B110-8A40-BA34-177EADCB761D}"/>
              </a:ext>
            </a:extLst>
          </p:cNvPr>
          <p:cNvSpPr/>
          <p:nvPr/>
        </p:nvSpPr>
        <p:spPr>
          <a:xfrm>
            <a:off x="3939433" y="527909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Shape 485">
            <a:extLst>
              <a:ext uri="{FF2B5EF4-FFF2-40B4-BE49-F238E27FC236}">
                <a16:creationId xmlns:a16="http://schemas.microsoft.com/office/drawing/2014/main" id="{5251007D-3804-B74C-8CB5-6DD43E8D0B89}"/>
              </a:ext>
            </a:extLst>
          </p:cNvPr>
          <p:cNvSpPr/>
          <p:nvPr/>
        </p:nvSpPr>
        <p:spPr>
          <a:xfrm>
            <a:off x="3939909" y="5680482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*0.2</a:t>
            </a:r>
          </a:p>
        </p:txBody>
      </p:sp>
      <p:sp>
        <p:nvSpPr>
          <p:cNvPr id="138" name="Shape 486">
            <a:extLst>
              <a:ext uri="{FF2B5EF4-FFF2-40B4-BE49-F238E27FC236}">
                <a16:creationId xmlns:a16="http://schemas.microsoft.com/office/drawing/2014/main" id="{6E3A57A3-E00D-E844-BD39-5B132AEAD29F}"/>
              </a:ext>
            </a:extLst>
          </p:cNvPr>
          <p:cNvSpPr/>
          <p:nvPr/>
        </p:nvSpPr>
        <p:spPr>
          <a:xfrm>
            <a:off x="3939921" y="6074679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Shape 488">
            <a:extLst>
              <a:ext uri="{FF2B5EF4-FFF2-40B4-BE49-F238E27FC236}">
                <a16:creationId xmlns:a16="http://schemas.microsoft.com/office/drawing/2014/main" id="{AE2E792B-1CD2-9E4C-81BF-A7DB1EAA65C4}"/>
              </a:ext>
            </a:extLst>
          </p:cNvPr>
          <p:cNvSpPr/>
          <p:nvPr/>
        </p:nvSpPr>
        <p:spPr>
          <a:xfrm>
            <a:off x="7546351" y="6490891"/>
            <a:ext cx="1181101" cy="241301"/>
          </a:xfrm>
          <a:prstGeom prst="roundRect">
            <a:avLst>
              <a:gd name="adj" fmla="val 50000"/>
            </a:avLst>
          </a:prstGeom>
          <a:solidFill>
            <a:srgbClr val="B36AE2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8A12B5E-C753-1844-8090-12A5445951D2}"/>
              </a:ext>
            </a:extLst>
          </p:cNvPr>
          <p:cNvSpPr/>
          <p:nvPr/>
        </p:nvSpPr>
        <p:spPr>
          <a:xfrm>
            <a:off x="3256565" y="1275996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EE832E-D030-574B-869C-5488355374B5}"/>
              </a:ext>
            </a:extLst>
          </p:cNvPr>
          <p:cNvSpPr/>
          <p:nvPr/>
        </p:nvSpPr>
        <p:spPr>
          <a:xfrm>
            <a:off x="3256565" y="155622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15D56A9-0D31-634A-9097-6D5BD39ED3F4}"/>
              </a:ext>
            </a:extLst>
          </p:cNvPr>
          <p:cNvSpPr/>
          <p:nvPr/>
        </p:nvSpPr>
        <p:spPr>
          <a:xfrm>
            <a:off x="3256565" y="18762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11E33DA-D99E-8943-803A-4DF97E58A507}"/>
              </a:ext>
            </a:extLst>
          </p:cNvPr>
          <p:cNvSpPr/>
          <p:nvPr/>
        </p:nvSpPr>
        <p:spPr>
          <a:xfrm>
            <a:off x="3256565" y="216400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BC03AC-2F99-2B4E-9F0B-0B8F6A5D07A4}"/>
              </a:ext>
            </a:extLst>
          </p:cNvPr>
          <p:cNvSpPr/>
          <p:nvPr/>
        </p:nvSpPr>
        <p:spPr>
          <a:xfrm>
            <a:off x="3256565" y="2599221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B135E0-ED5B-4945-8502-B9413C4003A6}"/>
              </a:ext>
            </a:extLst>
          </p:cNvPr>
          <p:cNvSpPr/>
          <p:nvPr/>
        </p:nvSpPr>
        <p:spPr>
          <a:xfrm>
            <a:off x="3256565" y="29226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2E58DB4-A9CC-3647-B789-410AB9E204BC}"/>
              </a:ext>
            </a:extLst>
          </p:cNvPr>
          <p:cNvSpPr/>
          <p:nvPr/>
        </p:nvSpPr>
        <p:spPr>
          <a:xfrm>
            <a:off x="3256565" y="324599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76315D-8060-AC4B-BC4A-D331CE7BF2DD}"/>
              </a:ext>
            </a:extLst>
          </p:cNvPr>
          <p:cNvSpPr/>
          <p:nvPr/>
        </p:nvSpPr>
        <p:spPr>
          <a:xfrm>
            <a:off x="3256565" y="363278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ECD8C42-4F1E-BE45-BB89-4CD3455CE231}"/>
              </a:ext>
            </a:extLst>
          </p:cNvPr>
          <p:cNvSpPr/>
          <p:nvPr/>
        </p:nvSpPr>
        <p:spPr>
          <a:xfrm>
            <a:off x="3256565" y="402166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D9F3D95-7262-0742-B99F-738281C5ABDE}"/>
              </a:ext>
            </a:extLst>
          </p:cNvPr>
          <p:cNvSpPr/>
          <p:nvPr/>
        </p:nvSpPr>
        <p:spPr>
          <a:xfrm>
            <a:off x="3256565" y="53161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B617E53-B2D7-564E-AFE4-409AA22D77CD}"/>
              </a:ext>
            </a:extLst>
          </p:cNvPr>
          <p:cNvSpPr/>
          <p:nvPr/>
        </p:nvSpPr>
        <p:spPr>
          <a:xfrm>
            <a:off x="3256565" y="571132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3C42621-FB04-DC48-8F6D-33F1D017C63B}"/>
              </a:ext>
            </a:extLst>
          </p:cNvPr>
          <p:cNvSpPr/>
          <p:nvPr/>
        </p:nvSpPr>
        <p:spPr>
          <a:xfrm>
            <a:off x="3256565" y="6119670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A34356F-8EE8-C04D-BE01-BFD3330EA07E}"/>
              </a:ext>
            </a:extLst>
          </p:cNvPr>
          <p:cNvSpPr/>
          <p:nvPr/>
        </p:nvSpPr>
        <p:spPr>
          <a:xfrm>
            <a:off x="6515444" y="651146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00BAD5B-3D31-7C47-B5E7-6E6B0BC78033}"/>
              </a:ext>
            </a:extLst>
          </p:cNvPr>
          <p:cNvSpPr/>
          <p:nvPr/>
        </p:nvSpPr>
        <p:spPr>
          <a:xfrm>
            <a:off x="6456897" y="142611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63141B6-F4D6-3144-9504-2F6402E5619B}"/>
              </a:ext>
            </a:extLst>
          </p:cNvPr>
          <p:cNvSpPr/>
          <p:nvPr/>
        </p:nvSpPr>
        <p:spPr>
          <a:xfrm>
            <a:off x="6469227" y="2910162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5" name="Connector 360">
            <a:extLst>
              <a:ext uri="{FF2B5EF4-FFF2-40B4-BE49-F238E27FC236}">
                <a16:creationId xmlns:a16="http://schemas.microsoft.com/office/drawing/2014/main" id="{4D1D6EFE-59D4-F044-9548-05F063A0841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434464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6" name="Connector 360">
            <a:extLst>
              <a:ext uri="{FF2B5EF4-FFF2-40B4-BE49-F238E27FC236}">
                <a16:creationId xmlns:a16="http://schemas.microsoft.com/office/drawing/2014/main" id="{1D565061-AFFA-4147-A949-335F946B0C1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810200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7" name="Connector 360">
            <a:extLst>
              <a:ext uri="{FF2B5EF4-FFF2-40B4-BE49-F238E27FC236}">
                <a16:creationId xmlns:a16="http://schemas.microsoft.com/office/drawing/2014/main" id="{EF299924-139B-D34A-B634-D240D9062F8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8377" y="6219151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58" name="Shape 491">
            <a:extLst>
              <a:ext uri="{FF2B5EF4-FFF2-40B4-BE49-F238E27FC236}">
                <a16:creationId xmlns:a16="http://schemas.microsoft.com/office/drawing/2014/main" id="{24924776-1327-524B-96DC-6243985E0D95}"/>
              </a:ext>
            </a:extLst>
          </p:cNvPr>
          <p:cNvSpPr/>
          <p:nvPr/>
        </p:nvSpPr>
        <p:spPr>
          <a:xfrm>
            <a:off x="4685007" y="646293"/>
            <a:ext cx="1292441" cy="5805378"/>
          </a:xfrm>
          <a:prstGeom prst="rect">
            <a:avLst/>
          </a:prstGeom>
          <a:solidFill>
            <a:srgbClr val="70BF41">
              <a:alpha val="20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Shape 338">
            <a:extLst>
              <a:ext uri="{FF2B5EF4-FFF2-40B4-BE49-F238E27FC236}">
                <a16:creationId xmlns:a16="http://schemas.microsoft.com/office/drawing/2014/main" id="{AC3B19B1-E91A-834F-BA10-B9766CB30476}"/>
              </a:ext>
            </a:extLst>
          </p:cNvPr>
          <p:cNvSpPr/>
          <p:nvPr/>
        </p:nvSpPr>
        <p:spPr>
          <a:xfrm>
            <a:off x="4751181" y="69011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Genomics England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Shape 339">
            <a:extLst>
              <a:ext uri="{FF2B5EF4-FFF2-40B4-BE49-F238E27FC236}">
                <a16:creationId xmlns:a16="http://schemas.microsoft.com/office/drawing/2014/main" id="{39736758-5715-9B4F-8883-21018861F157}"/>
              </a:ext>
            </a:extLst>
          </p:cNvPr>
          <p:cNvSpPr/>
          <p:nvPr/>
        </p:nvSpPr>
        <p:spPr>
          <a:xfrm>
            <a:off x="4751181" y="99203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PheWAS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catalog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Shape 372">
            <a:extLst>
              <a:ext uri="{FF2B5EF4-FFF2-40B4-BE49-F238E27FC236}">
                <a16:creationId xmlns:a16="http://schemas.microsoft.com/office/drawing/2014/main" id="{EF9D1F03-CBF9-2E4C-8DC0-97520BD70ACE}"/>
              </a:ext>
            </a:extLst>
          </p:cNvPr>
          <p:cNvSpPr/>
          <p:nvPr/>
        </p:nvSpPr>
        <p:spPr>
          <a:xfrm>
            <a:off x="2250188" y="699367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Shape 373">
            <a:extLst>
              <a:ext uri="{FF2B5EF4-FFF2-40B4-BE49-F238E27FC236}">
                <a16:creationId xmlns:a16="http://schemas.microsoft.com/office/drawing/2014/main" id="{70E16817-3DBA-C14F-93B5-B3B51EA73792}"/>
              </a:ext>
            </a:extLst>
          </p:cNvPr>
          <p:cNvSpPr/>
          <p:nvPr/>
        </p:nvSpPr>
        <p:spPr>
          <a:xfrm>
            <a:off x="2404662" y="75068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" name="Connector 375">
            <a:extLst>
              <a:ext uri="{FF2B5EF4-FFF2-40B4-BE49-F238E27FC236}">
                <a16:creationId xmlns:a16="http://schemas.microsoft.com/office/drawing/2014/main" id="{9D20EB7E-B663-3946-831A-9A6E8FFBE7D5}"/>
              </a:ext>
            </a:extLst>
          </p:cNvPr>
          <p:cNvCxnSpPr>
            <a:cxnSpLocks noChangeAspect="1"/>
            <a:endCxn id="159" idx="0"/>
          </p:cNvCxnSpPr>
          <p:nvPr/>
        </p:nvCxnSpPr>
        <p:spPr>
          <a:xfrm flipV="1">
            <a:off x="3212589" y="803695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65" name="Connector 377">
            <a:extLst>
              <a:ext uri="{FF2B5EF4-FFF2-40B4-BE49-F238E27FC236}">
                <a16:creationId xmlns:a16="http://schemas.microsoft.com/office/drawing/2014/main" id="{446EB0F2-E856-7F47-992B-DA689313C490}"/>
              </a:ext>
            </a:extLst>
          </p:cNvPr>
          <p:cNvCxnSpPr>
            <a:cxnSpLocks noChangeAspect="1"/>
            <a:endCxn id="160" idx="0"/>
          </p:cNvCxnSpPr>
          <p:nvPr/>
        </p:nvCxnSpPr>
        <p:spPr>
          <a:xfrm flipV="1">
            <a:off x="3212589" y="110561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66" name="Shape 404">
            <a:extLst>
              <a:ext uri="{FF2B5EF4-FFF2-40B4-BE49-F238E27FC236}">
                <a16:creationId xmlns:a16="http://schemas.microsoft.com/office/drawing/2014/main" id="{4D9E96CA-CDA1-7B4A-951F-0B6173FCF217}"/>
              </a:ext>
            </a:extLst>
          </p:cNvPr>
          <p:cNvSpPr/>
          <p:nvPr/>
        </p:nvSpPr>
        <p:spPr>
          <a:xfrm>
            <a:off x="2322113" y="852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Shape 405">
            <a:extLst>
              <a:ext uri="{FF2B5EF4-FFF2-40B4-BE49-F238E27FC236}">
                <a16:creationId xmlns:a16="http://schemas.microsoft.com/office/drawing/2014/main" id="{912516DD-7684-1E47-8DDA-0FD63761A7D8}"/>
              </a:ext>
            </a:extLst>
          </p:cNvPr>
          <p:cNvSpPr/>
          <p:nvPr/>
        </p:nvSpPr>
        <p:spPr>
          <a:xfrm>
            <a:off x="2531663" y="8776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Shape 406">
            <a:extLst>
              <a:ext uri="{FF2B5EF4-FFF2-40B4-BE49-F238E27FC236}">
                <a16:creationId xmlns:a16="http://schemas.microsoft.com/office/drawing/2014/main" id="{C8E4C3D0-4872-7F4D-886C-05FCA588FB10}"/>
              </a:ext>
            </a:extLst>
          </p:cNvPr>
          <p:cNvSpPr/>
          <p:nvPr/>
        </p:nvSpPr>
        <p:spPr>
          <a:xfrm>
            <a:off x="2652031" y="78929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Shape 407">
            <a:extLst>
              <a:ext uri="{FF2B5EF4-FFF2-40B4-BE49-F238E27FC236}">
                <a16:creationId xmlns:a16="http://schemas.microsoft.com/office/drawing/2014/main" id="{CF58DC70-E242-0245-9BFA-723F1816BD3F}"/>
              </a:ext>
            </a:extLst>
          </p:cNvPr>
          <p:cNvSpPr/>
          <p:nvPr/>
        </p:nvSpPr>
        <p:spPr>
          <a:xfrm>
            <a:off x="2881524" y="751099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Shape 408">
            <a:extLst>
              <a:ext uri="{FF2B5EF4-FFF2-40B4-BE49-F238E27FC236}">
                <a16:creationId xmlns:a16="http://schemas.microsoft.com/office/drawing/2014/main" id="{45F660BC-B1F9-3141-AA20-763BE8870738}"/>
              </a:ext>
            </a:extLst>
          </p:cNvPr>
          <p:cNvSpPr/>
          <p:nvPr/>
        </p:nvSpPr>
        <p:spPr>
          <a:xfrm>
            <a:off x="2881524" y="8629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Shape 409">
            <a:extLst>
              <a:ext uri="{FF2B5EF4-FFF2-40B4-BE49-F238E27FC236}">
                <a16:creationId xmlns:a16="http://schemas.microsoft.com/office/drawing/2014/main" id="{86D6E589-4569-6243-A814-6C95043701DB}"/>
              </a:ext>
            </a:extLst>
          </p:cNvPr>
          <p:cNvSpPr/>
          <p:nvPr/>
        </p:nvSpPr>
        <p:spPr>
          <a:xfrm>
            <a:off x="2315763" y="11291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Shape 411">
            <a:extLst>
              <a:ext uri="{FF2B5EF4-FFF2-40B4-BE49-F238E27FC236}">
                <a16:creationId xmlns:a16="http://schemas.microsoft.com/office/drawing/2014/main" id="{ADBB5B01-97F6-E54B-BB38-3C2E64DFF9E6}"/>
              </a:ext>
            </a:extLst>
          </p:cNvPr>
          <p:cNvSpPr/>
          <p:nvPr/>
        </p:nvSpPr>
        <p:spPr>
          <a:xfrm>
            <a:off x="2645681" y="106612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Shape 412">
            <a:extLst>
              <a:ext uri="{FF2B5EF4-FFF2-40B4-BE49-F238E27FC236}">
                <a16:creationId xmlns:a16="http://schemas.microsoft.com/office/drawing/2014/main" id="{F6E36A3E-87FB-A740-9C5F-91BBBB43BDDA}"/>
              </a:ext>
            </a:extLst>
          </p:cNvPr>
          <p:cNvSpPr/>
          <p:nvPr/>
        </p:nvSpPr>
        <p:spPr>
          <a:xfrm>
            <a:off x="2875174" y="102792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Shape 413">
            <a:extLst>
              <a:ext uri="{FF2B5EF4-FFF2-40B4-BE49-F238E27FC236}">
                <a16:creationId xmlns:a16="http://schemas.microsoft.com/office/drawing/2014/main" id="{E304EA43-F227-7745-A394-86797EC4D4A2}"/>
              </a:ext>
            </a:extLst>
          </p:cNvPr>
          <p:cNvSpPr/>
          <p:nvPr/>
        </p:nvSpPr>
        <p:spPr>
          <a:xfrm>
            <a:off x="2391963" y="105407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Shape 477">
            <a:extLst>
              <a:ext uri="{FF2B5EF4-FFF2-40B4-BE49-F238E27FC236}">
                <a16:creationId xmlns:a16="http://schemas.microsoft.com/office/drawing/2014/main" id="{5FF81649-F268-C14C-B83B-DF273326C6BA}"/>
              </a:ext>
            </a:extLst>
          </p:cNvPr>
          <p:cNvSpPr/>
          <p:nvPr/>
        </p:nvSpPr>
        <p:spPr>
          <a:xfrm>
            <a:off x="3939909" y="95732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6" name="Shape 478">
            <a:extLst>
              <a:ext uri="{FF2B5EF4-FFF2-40B4-BE49-F238E27FC236}">
                <a16:creationId xmlns:a16="http://schemas.microsoft.com/office/drawing/2014/main" id="{6F84A4E5-FE33-C34C-B99E-2412FD23D319}"/>
              </a:ext>
            </a:extLst>
          </p:cNvPr>
          <p:cNvSpPr/>
          <p:nvPr/>
        </p:nvSpPr>
        <p:spPr>
          <a:xfrm>
            <a:off x="3939909" y="64656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38A17A5-BD7E-6940-8532-73821E24A344}"/>
              </a:ext>
            </a:extLst>
          </p:cNvPr>
          <p:cNvSpPr/>
          <p:nvPr/>
        </p:nvSpPr>
        <p:spPr>
          <a:xfrm>
            <a:off x="3253031" y="66821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Shape 372">
            <a:extLst>
              <a:ext uri="{FF2B5EF4-FFF2-40B4-BE49-F238E27FC236}">
                <a16:creationId xmlns:a16="http://schemas.microsoft.com/office/drawing/2014/main" id="{32AA3BB8-BE14-D247-8397-3315DF733E0B}"/>
              </a:ext>
            </a:extLst>
          </p:cNvPr>
          <p:cNvSpPr/>
          <p:nvPr/>
        </p:nvSpPr>
        <p:spPr>
          <a:xfrm>
            <a:off x="2250188" y="992034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 405">
            <a:extLst>
              <a:ext uri="{FF2B5EF4-FFF2-40B4-BE49-F238E27FC236}">
                <a16:creationId xmlns:a16="http://schemas.microsoft.com/office/drawing/2014/main" id="{C1FD79C1-CB49-AD4C-A78C-08F85F1263AE}"/>
              </a:ext>
            </a:extLst>
          </p:cNvPr>
          <p:cNvSpPr/>
          <p:nvPr/>
        </p:nvSpPr>
        <p:spPr>
          <a:xfrm>
            <a:off x="2609604" y="1158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Shape 408">
            <a:extLst>
              <a:ext uri="{FF2B5EF4-FFF2-40B4-BE49-F238E27FC236}">
                <a16:creationId xmlns:a16="http://schemas.microsoft.com/office/drawing/2014/main" id="{FFC15415-1EC7-DF4F-8BB5-84DB1C7A2736}"/>
              </a:ext>
            </a:extLst>
          </p:cNvPr>
          <p:cNvSpPr/>
          <p:nvPr/>
        </p:nvSpPr>
        <p:spPr>
          <a:xfrm>
            <a:off x="2959465" y="11435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0FAC297-8D88-9A4F-985D-BD153B046CB9}"/>
              </a:ext>
            </a:extLst>
          </p:cNvPr>
          <p:cNvSpPr/>
          <p:nvPr/>
        </p:nvSpPr>
        <p:spPr>
          <a:xfrm>
            <a:off x="3250707" y="96863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Right Brace 182">
            <a:extLst>
              <a:ext uri="{FF2B5EF4-FFF2-40B4-BE49-F238E27FC236}">
                <a16:creationId xmlns:a16="http://schemas.microsoft.com/office/drawing/2014/main" id="{2BFE111B-9878-E746-8647-44D33509988F}"/>
              </a:ext>
            </a:extLst>
          </p:cNvPr>
          <p:cNvSpPr/>
          <p:nvPr/>
        </p:nvSpPr>
        <p:spPr>
          <a:xfrm>
            <a:off x="6161509" y="779489"/>
            <a:ext cx="261121" cy="1562064"/>
          </a:xfrm>
          <a:prstGeom prst="rightBrace">
            <a:avLst>
              <a:gd name="adj1" fmla="val 8333"/>
              <a:gd name="adj2" fmla="val 49349"/>
            </a:avLst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Right Brace 183">
            <a:extLst>
              <a:ext uri="{FF2B5EF4-FFF2-40B4-BE49-F238E27FC236}">
                <a16:creationId xmlns:a16="http://schemas.microsoft.com/office/drawing/2014/main" id="{13265907-4DB4-3D43-B9B9-651CF5F7CD04}"/>
              </a:ext>
            </a:extLst>
          </p:cNvPr>
          <p:cNvSpPr/>
          <p:nvPr/>
        </p:nvSpPr>
        <p:spPr>
          <a:xfrm>
            <a:off x="6161509" y="2632694"/>
            <a:ext cx="211997" cy="779349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5" name="Connector 360">
            <a:extLst>
              <a:ext uri="{FF2B5EF4-FFF2-40B4-BE49-F238E27FC236}">
                <a16:creationId xmlns:a16="http://schemas.microsoft.com/office/drawing/2014/main" id="{443B3F26-509D-CE40-B382-6252993CD05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25940" y="3028607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6" name="Connector 360">
            <a:extLst>
              <a:ext uri="{FF2B5EF4-FFF2-40B4-BE49-F238E27FC236}">
                <a16:creationId xmlns:a16="http://schemas.microsoft.com/office/drawing/2014/main" id="{4FC508CC-8517-D149-8DA3-423B499A22B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6866" y="1552742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7" name="Connector 360">
            <a:extLst>
              <a:ext uri="{FF2B5EF4-FFF2-40B4-BE49-F238E27FC236}">
                <a16:creationId xmlns:a16="http://schemas.microsoft.com/office/drawing/2014/main" id="{E23B8FD4-5925-944B-981D-060895C55B5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3509" y="3768403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8" name="Connector 360">
            <a:extLst>
              <a:ext uri="{FF2B5EF4-FFF2-40B4-BE49-F238E27FC236}">
                <a16:creationId xmlns:a16="http://schemas.microsoft.com/office/drawing/2014/main" id="{D1A5B5BB-105E-DD4F-BFF5-D1D5155DEDF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16711" y="6618961"/>
            <a:ext cx="719999" cy="322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9" name="Connector 360">
            <a:extLst>
              <a:ext uri="{FF2B5EF4-FFF2-40B4-BE49-F238E27FC236}">
                <a16:creationId xmlns:a16="http://schemas.microsoft.com/office/drawing/2014/main" id="{386A2A13-1F36-A748-8D57-1C7C4BDCC0C6}"/>
              </a:ext>
            </a:extLst>
          </p:cNvPr>
          <p:cNvCxnSpPr>
            <a:cxnSpLocks noChangeAspect="1"/>
          </p:cNvCxnSpPr>
          <p:nvPr/>
        </p:nvCxnSpPr>
        <p:spPr>
          <a:xfrm>
            <a:off x="5662169" y="6625222"/>
            <a:ext cx="846230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cxnSp>
        <p:nvCxnSpPr>
          <p:cNvPr id="190" name="Connector 360">
            <a:extLst>
              <a:ext uri="{FF2B5EF4-FFF2-40B4-BE49-F238E27FC236}">
                <a16:creationId xmlns:a16="http://schemas.microsoft.com/office/drawing/2014/main" id="{9E5AD7A1-3532-0F48-8F16-49D059E6B584}"/>
              </a:ext>
            </a:extLst>
          </p:cNvPr>
          <p:cNvCxnSpPr>
            <a:cxnSpLocks noChangeAspect="1"/>
          </p:cNvCxnSpPr>
          <p:nvPr/>
        </p:nvCxnSpPr>
        <p:spPr>
          <a:xfrm rot="5400000">
            <a:off x="5554171" y="6517185"/>
            <a:ext cx="215996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95FAE83-601C-7B44-B286-17BF7B132D34}"/>
              </a:ext>
            </a:extLst>
          </p:cNvPr>
          <p:cNvSpPr/>
          <p:nvPr/>
        </p:nvSpPr>
        <p:spPr>
          <a:xfrm>
            <a:off x="3217790" y="6217472"/>
            <a:ext cx="1707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factor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1710838-1277-864D-B856-A3526F77C168}"/>
              </a:ext>
            </a:extLst>
          </p:cNvPr>
          <p:cNvSpPr txBox="1"/>
          <p:nvPr/>
        </p:nvSpPr>
        <p:spPr>
          <a:xfrm>
            <a:off x="2535182" y="59006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Shape 338">
            <a:extLst>
              <a:ext uri="{FF2B5EF4-FFF2-40B4-BE49-F238E27FC236}">
                <a16:creationId xmlns:a16="http://schemas.microsoft.com/office/drawing/2014/main" id="{DD4B693E-5105-2545-909A-A258733AD165}"/>
              </a:ext>
            </a:extLst>
          </p:cNvPr>
          <p:cNvSpPr/>
          <p:nvPr/>
        </p:nvSpPr>
        <p:spPr>
          <a:xfrm>
            <a:off x="4728799" y="4337376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SLAPenrich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Shape 339">
            <a:extLst>
              <a:ext uri="{FF2B5EF4-FFF2-40B4-BE49-F238E27FC236}">
                <a16:creationId xmlns:a16="http://schemas.microsoft.com/office/drawing/2014/main" id="{9F2E4B61-5C30-AA48-A0D8-6818029168A5}"/>
              </a:ext>
            </a:extLst>
          </p:cNvPr>
          <p:cNvSpPr/>
          <p:nvPr/>
        </p:nvSpPr>
        <p:spPr>
          <a:xfrm>
            <a:off x="4728799" y="463930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Shape 367">
            <a:extLst>
              <a:ext uri="{FF2B5EF4-FFF2-40B4-BE49-F238E27FC236}">
                <a16:creationId xmlns:a16="http://schemas.microsoft.com/office/drawing/2014/main" id="{3D46E8D8-300E-D941-A2D1-F84DFA5811E1}"/>
              </a:ext>
            </a:extLst>
          </p:cNvPr>
          <p:cNvSpPr/>
          <p:nvPr/>
        </p:nvSpPr>
        <p:spPr>
          <a:xfrm>
            <a:off x="2250657" y="4367697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6" name="Connector 381">
            <a:extLst>
              <a:ext uri="{FF2B5EF4-FFF2-40B4-BE49-F238E27FC236}">
                <a16:creationId xmlns:a16="http://schemas.microsoft.com/office/drawing/2014/main" id="{23BF0A53-9A37-5B48-BC2F-D3CB41E3659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4917" y="4458383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97" name="Shape 451">
            <a:extLst>
              <a:ext uri="{FF2B5EF4-FFF2-40B4-BE49-F238E27FC236}">
                <a16:creationId xmlns:a16="http://schemas.microsoft.com/office/drawing/2014/main" id="{2DC78F30-951C-CC45-AEEE-A6BB9BB26FF5}"/>
              </a:ext>
            </a:extLst>
          </p:cNvPr>
          <p:cNvSpPr/>
          <p:nvPr/>
        </p:nvSpPr>
        <p:spPr>
          <a:xfrm>
            <a:off x="2751366" y="453575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Shape 452">
            <a:extLst>
              <a:ext uri="{FF2B5EF4-FFF2-40B4-BE49-F238E27FC236}">
                <a16:creationId xmlns:a16="http://schemas.microsoft.com/office/drawing/2014/main" id="{543A9F20-CF0A-154D-96BB-04BB996675AE}"/>
              </a:ext>
            </a:extLst>
          </p:cNvPr>
          <p:cNvSpPr/>
          <p:nvPr/>
        </p:nvSpPr>
        <p:spPr>
          <a:xfrm>
            <a:off x="2700202" y="440430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Shape 456">
            <a:extLst>
              <a:ext uri="{FF2B5EF4-FFF2-40B4-BE49-F238E27FC236}">
                <a16:creationId xmlns:a16="http://schemas.microsoft.com/office/drawing/2014/main" id="{AD97816E-8E3C-6849-821F-CDDA62E76D3C}"/>
              </a:ext>
            </a:extLst>
          </p:cNvPr>
          <p:cNvSpPr/>
          <p:nvPr/>
        </p:nvSpPr>
        <p:spPr>
          <a:xfrm>
            <a:off x="3004572" y="439566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5D72BD-3D86-AB40-ACF1-E9D5F6F6828E}"/>
              </a:ext>
            </a:extLst>
          </p:cNvPr>
          <p:cNvSpPr/>
          <p:nvPr/>
        </p:nvSpPr>
        <p:spPr>
          <a:xfrm>
            <a:off x="3261641" y="433857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Shape 367">
            <a:extLst>
              <a:ext uri="{FF2B5EF4-FFF2-40B4-BE49-F238E27FC236}">
                <a16:creationId xmlns:a16="http://schemas.microsoft.com/office/drawing/2014/main" id="{68DB4267-6A10-4A40-96AA-AB697EEA3D56}"/>
              </a:ext>
            </a:extLst>
          </p:cNvPr>
          <p:cNvSpPr/>
          <p:nvPr/>
        </p:nvSpPr>
        <p:spPr>
          <a:xfrm>
            <a:off x="2248202" y="46579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2" name="Connector 381">
            <a:extLst>
              <a:ext uri="{FF2B5EF4-FFF2-40B4-BE49-F238E27FC236}">
                <a16:creationId xmlns:a16="http://schemas.microsoft.com/office/drawing/2014/main" id="{1A78179A-5BD2-3744-ACF6-F2111B6DD40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2462" y="474860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03" name="Shape 445">
            <a:extLst>
              <a:ext uri="{FF2B5EF4-FFF2-40B4-BE49-F238E27FC236}">
                <a16:creationId xmlns:a16="http://schemas.microsoft.com/office/drawing/2014/main" id="{34494BCF-3CC9-374C-9CC1-A5BDC526219B}"/>
              </a:ext>
            </a:extLst>
          </p:cNvPr>
          <p:cNvSpPr/>
          <p:nvPr/>
        </p:nvSpPr>
        <p:spPr>
          <a:xfrm>
            <a:off x="2340873" y="44465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Shape 446">
            <a:extLst>
              <a:ext uri="{FF2B5EF4-FFF2-40B4-BE49-F238E27FC236}">
                <a16:creationId xmlns:a16="http://schemas.microsoft.com/office/drawing/2014/main" id="{C829B859-E21C-DB40-80B9-58E02142E6C3}"/>
              </a:ext>
            </a:extLst>
          </p:cNvPr>
          <p:cNvSpPr/>
          <p:nvPr/>
        </p:nvSpPr>
        <p:spPr>
          <a:xfrm>
            <a:off x="2550423" y="44719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Shape 450">
            <a:extLst>
              <a:ext uri="{FF2B5EF4-FFF2-40B4-BE49-F238E27FC236}">
                <a16:creationId xmlns:a16="http://schemas.microsoft.com/office/drawing/2014/main" id="{3BFB478F-4489-4E4D-A8E2-6C0EB7CA2290}"/>
              </a:ext>
            </a:extLst>
          </p:cNvPr>
          <p:cNvSpPr/>
          <p:nvPr/>
        </p:nvSpPr>
        <p:spPr>
          <a:xfrm>
            <a:off x="2837513" y="446177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Shape 451">
            <a:extLst>
              <a:ext uri="{FF2B5EF4-FFF2-40B4-BE49-F238E27FC236}">
                <a16:creationId xmlns:a16="http://schemas.microsoft.com/office/drawing/2014/main" id="{74B3C254-60C6-EA45-ACEB-6B9DA3FC92F2}"/>
              </a:ext>
            </a:extLst>
          </p:cNvPr>
          <p:cNvSpPr/>
          <p:nvPr/>
        </p:nvSpPr>
        <p:spPr>
          <a:xfrm>
            <a:off x="2340873" y="48005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Shape 452">
            <a:extLst>
              <a:ext uri="{FF2B5EF4-FFF2-40B4-BE49-F238E27FC236}">
                <a16:creationId xmlns:a16="http://schemas.microsoft.com/office/drawing/2014/main" id="{70063377-4FC9-6347-8902-148E59C74E49}"/>
              </a:ext>
            </a:extLst>
          </p:cNvPr>
          <p:cNvSpPr/>
          <p:nvPr/>
        </p:nvSpPr>
        <p:spPr>
          <a:xfrm>
            <a:off x="2550423" y="48259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Shape 453">
            <a:extLst>
              <a:ext uri="{FF2B5EF4-FFF2-40B4-BE49-F238E27FC236}">
                <a16:creationId xmlns:a16="http://schemas.microsoft.com/office/drawing/2014/main" id="{6480312E-01C6-894C-9667-75AA50EEBC6E}"/>
              </a:ext>
            </a:extLst>
          </p:cNvPr>
          <p:cNvSpPr/>
          <p:nvPr/>
        </p:nvSpPr>
        <p:spPr>
          <a:xfrm>
            <a:off x="2670791" y="473759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Shape 454">
            <a:extLst>
              <a:ext uri="{FF2B5EF4-FFF2-40B4-BE49-F238E27FC236}">
                <a16:creationId xmlns:a16="http://schemas.microsoft.com/office/drawing/2014/main" id="{48BCD42E-897B-D547-9BF0-EAF28151C53E}"/>
              </a:ext>
            </a:extLst>
          </p:cNvPr>
          <p:cNvSpPr/>
          <p:nvPr/>
        </p:nvSpPr>
        <p:spPr>
          <a:xfrm>
            <a:off x="2900283" y="4699396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Shape 455">
            <a:extLst>
              <a:ext uri="{FF2B5EF4-FFF2-40B4-BE49-F238E27FC236}">
                <a16:creationId xmlns:a16="http://schemas.microsoft.com/office/drawing/2014/main" id="{CBB0DDCB-DCFC-8F43-B2DD-385CDBC21322}"/>
              </a:ext>
            </a:extLst>
          </p:cNvPr>
          <p:cNvSpPr/>
          <p:nvPr/>
        </p:nvSpPr>
        <p:spPr>
          <a:xfrm>
            <a:off x="2417073" y="472554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Shape 456">
            <a:extLst>
              <a:ext uri="{FF2B5EF4-FFF2-40B4-BE49-F238E27FC236}">
                <a16:creationId xmlns:a16="http://schemas.microsoft.com/office/drawing/2014/main" id="{2B35E6BC-88C0-4844-B7DE-A87B22EB70AC}"/>
              </a:ext>
            </a:extLst>
          </p:cNvPr>
          <p:cNvSpPr/>
          <p:nvPr/>
        </p:nvSpPr>
        <p:spPr>
          <a:xfrm>
            <a:off x="2906633" y="482598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Shape 483">
            <a:extLst>
              <a:ext uri="{FF2B5EF4-FFF2-40B4-BE49-F238E27FC236}">
                <a16:creationId xmlns:a16="http://schemas.microsoft.com/office/drawing/2014/main" id="{C055366F-C640-5849-864E-34C9A4E5C98D}"/>
              </a:ext>
            </a:extLst>
          </p:cNvPr>
          <p:cNvSpPr/>
          <p:nvPr/>
        </p:nvSpPr>
        <p:spPr>
          <a:xfrm>
            <a:off x="3939433" y="4893800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518AC01-991E-E74D-9EC7-996C8D5983EE}"/>
              </a:ext>
            </a:extLst>
          </p:cNvPr>
          <p:cNvSpPr/>
          <p:nvPr/>
        </p:nvSpPr>
        <p:spPr>
          <a:xfrm>
            <a:off x="3259186" y="4628799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59C8FD1-C3AD-1547-A668-B659E87F3A01}"/>
              </a:ext>
            </a:extLst>
          </p:cNvPr>
          <p:cNvSpPr/>
          <p:nvPr/>
        </p:nvSpPr>
        <p:spPr>
          <a:xfrm>
            <a:off x="6479439" y="45053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Right Brace 218">
            <a:extLst>
              <a:ext uri="{FF2B5EF4-FFF2-40B4-BE49-F238E27FC236}">
                <a16:creationId xmlns:a16="http://schemas.microsoft.com/office/drawing/2014/main" id="{4F770EDA-DEA3-DD4F-BB83-6E90D33878F0}"/>
              </a:ext>
            </a:extLst>
          </p:cNvPr>
          <p:cNvSpPr/>
          <p:nvPr/>
        </p:nvSpPr>
        <p:spPr>
          <a:xfrm>
            <a:off x="6171721" y="4035682"/>
            <a:ext cx="281785" cy="1097032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2" name="Connector 360">
            <a:extLst>
              <a:ext uri="{FF2B5EF4-FFF2-40B4-BE49-F238E27FC236}">
                <a16:creationId xmlns:a16="http://schemas.microsoft.com/office/drawing/2014/main" id="{C5021FC3-72C6-0449-99F7-BAD24A7C1BD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36152" y="4623755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3" name="Shape 339">
            <a:extLst>
              <a:ext uri="{FF2B5EF4-FFF2-40B4-BE49-F238E27FC236}">
                <a16:creationId xmlns:a16="http://schemas.microsoft.com/office/drawing/2014/main" id="{5541CB90-84BE-704A-8CFF-79A9D9AE5D1F}"/>
              </a:ext>
            </a:extLst>
          </p:cNvPr>
          <p:cNvSpPr/>
          <p:nvPr/>
        </p:nvSpPr>
        <p:spPr>
          <a:xfrm>
            <a:off x="4726178" y="4956098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Sysbio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Shape 367">
            <a:extLst>
              <a:ext uri="{FF2B5EF4-FFF2-40B4-BE49-F238E27FC236}">
                <a16:creationId xmlns:a16="http://schemas.microsoft.com/office/drawing/2014/main" id="{FA50D468-8139-554A-B526-53037B9295D0}"/>
              </a:ext>
            </a:extLst>
          </p:cNvPr>
          <p:cNvSpPr/>
          <p:nvPr/>
        </p:nvSpPr>
        <p:spPr>
          <a:xfrm>
            <a:off x="2245581" y="497471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Connector 381">
            <a:extLst>
              <a:ext uri="{FF2B5EF4-FFF2-40B4-BE49-F238E27FC236}">
                <a16:creationId xmlns:a16="http://schemas.microsoft.com/office/drawing/2014/main" id="{8144CC82-5060-4746-8E5B-7AED0267163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199841" y="506540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6" name="Shape 451">
            <a:extLst>
              <a:ext uri="{FF2B5EF4-FFF2-40B4-BE49-F238E27FC236}">
                <a16:creationId xmlns:a16="http://schemas.microsoft.com/office/drawing/2014/main" id="{D7702653-C525-9B44-BDA2-345CFAC2663F}"/>
              </a:ext>
            </a:extLst>
          </p:cNvPr>
          <p:cNvSpPr/>
          <p:nvPr/>
        </p:nvSpPr>
        <p:spPr>
          <a:xfrm>
            <a:off x="2338252" y="51173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Shape 452">
            <a:extLst>
              <a:ext uri="{FF2B5EF4-FFF2-40B4-BE49-F238E27FC236}">
                <a16:creationId xmlns:a16="http://schemas.microsoft.com/office/drawing/2014/main" id="{FDDDBABF-A9CF-AB44-93CB-A6F54D9138E2}"/>
              </a:ext>
            </a:extLst>
          </p:cNvPr>
          <p:cNvSpPr/>
          <p:nvPr/>
        </p:nvSpPr>
        <p:spPr>
          <a:xfrm>
            <a:off x="2547802" y="51427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Shape 453">
            <a:extLst>
              <a:ext uri="{FF2B5EF4-FFF2-40B4-BE49-F238E27FC236}">
                <a16:creationId xmlns:a16="http://schemas.microsoft.com/office/drawing/2014/main" id="{7D5D66DA-4D48-9F4A-83E6-28DB231CB378}"/>
              </a:ext>
            </a:extLst>
          </p:cNvPr>
          <p:cNvSpPr/>
          <p:nvPr/>
        </p:nvSpPr>
        <p:spPr>
          <a:xfrm>
            <a:off x="2668170" y="50543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Shape 454">
            <a:extLst>
              <a:ext uri="{FF2B5EF4-FFF2-40B4-BE49-F238E27FC236}">
                <a16:creationId xmlns:a16="http://schemas.microsoft.com/office/drawing/2014/main" id="{C7D5E1A4-7E1D-5341-9C45-E96FBD13ACB2}"/>
              </a:ext>
            </a:extLst>
          </p:cNvPr>
          <p:cNvSpPr/>
          <p:nvPr/>
        </p:nvSpPr>
        <p:spPr>
          <a:xfrm>
            <a:off x="2897662" y="50161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Shape 455">
            <a:extLst>
              <a:ext uri="{FF2B5EF4-FFF2-40B4-BE49-F238E27FC236}">
                <a16:creationId xmlns:a16="http://schemas.microsoft.com/office/drawing/2014/main" id="{4C7B34FE-6D75-AB45-B8DA-836554F7CB6A}"/>
              </a:ext>
            </a:extLst>
          </p:cNvPr>
          <p:cNvSpPr/>
          <p:nvPr/>
        </p:nvSpPr>
        <p:spPr>
          <a:xfrm>
            <a:off x="2414452" y="504234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Shape 456">
            <a:extLst>
              <a:ext uri="{FF2B5EF4-FFF2-40B4-BE49-F238E27FC236}">
                <a16:creationId xmlns:a16="http://schemas.microsoft.com/office/drawing/2014/main" id="{EF13EDAC-7777-5144-89D0-FEA1641F16CB}"/>
              </a:ext>
            </a:extLst>
          </p:cNvPr>
          <p:cNvSpPr/>
          <p:nvPr/>
        </p:nvSpPr>
        <p:spPr>
          <a:xfrm>
            <a:off x="2904012" y="514278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2A7CC63-5789-5443-8AD2-838D2EC91E7E}"/>
              </a:ext>
            </a:extLst>
          </p:cNvPr>
          <p:cNvSpPr/>
          <p:nvPr/>
        </p:nvSpPr>
        <p:spPr>
          <a:xfrm>
            <a:off x="3256565" y="494559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Shape 483">
            <a:extLst>
              <a:ext uri="{FF2B5EF4-FFF2-40B4-BE49-F238E27FC236}">
                <a16:creationId xmlns:a16="http://schemas.microsoft.com/office/drawing/2014/main" id="{F3C4C7DE-8EB7-5048-BE37-09C807BAB245}"/>
              </a:ext>
            </a:extLst>
          </p:cNvPr>
          <p:cNvSpPr/>
          <p:nvPr/>
        </p:nvSpPr>
        <p:spPr>
          <a:xfrm>
            <a:off x="3939433" y="460324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Shape 483">
            <a:extLst>
              <a:ext uri="{FF2B5EF4-FFF2-40B4-BE49-F238E27FC236}">
                <a16:creationId xmlns:a16="http://schemas.microsoft.com/office/drawing/2014/main" id="{116B653B-CADE-D140-8436-63832B8BB061}"/>
              </a:ext>
            </a:extLst>
          </p:cNvPr>
          <p:cNvSpPr/>
          <p:nvPr/>
        </p:nvSpPr>
        <p:spPr>
          <a:xfrm>
            <a:off x="3939433" y="4311898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390;p59">
            <a:extLst>
              <a:ext uri="{FF2B5EF4-FFF2-40B4-BE49-F238E27FC236}">
                <a16:creationId xmlns:a16="http://schemas.microsoft.com/office/drawing/2014/main" id="{CB1B96F5-806D-D44D-8598-6FEBD53D551A}"/>
              </a:ext>
            </a:extLst>
          </p:cNvPr>
          <p:cNvSpPr txBox="1">
            <a:spLocks/>
          </p:cNvSpPr>
          <p:nvPr/>
        </p:nvSpPr>
        <p:spPr>
          <a:xfrm>
            <a:off x="0" y="-299666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Harmonic sum</a:t>
            </a:r>
          </a:p>
        </p:txBody>
      </p:sp>
    </p:spTree>
    <p:extLst>
      <p:ext uri="{BB962C8B-B14F-4D97-AF65-F5344CB8AC3E}">
        <p14:creationId xmlns:p14="http://schemas.microsoft.com/office/powerpoint/2010/main" val="36809482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159182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91EB"/>
                </a:solidFill>
                <a:latin typeface="Helvetica"/>
                <a:cs typeface="Helvetica"/>
              </a:rPr>
              <a:t>Target-Disease Association Score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65807" y="1212229"/>
            <a:ext cx="6799469" cy="1270000"/>
            <a:chOff x="165807" y="1212229"/>
            <a:chExt cx="6799469" cy="1270000"/>
          </a:xfrm>
        </p:grpSpPr>
        <p:sp>
          <p:nvSpPr>
            <p:cNvPr id="12" name="TextBox 11"/>
            <p:cNvSpPr txBox="1"/>
            <p:nvPr/>
          </p:nvSpPr>
          <p:spPr>
            <a:xfrm>
              <a:off x="165807" y="1455648"/>
              <a:ext cx="1505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4F81BD"/>
                  </a:solidFill>
                  <a:latin typeface="Helvetica"/>
                  <a:cs typeface="Helvetica"/>
                </a:rPr>
                <a:t>EuropePMC</a:t>
              </a:r>
              <a:endParaRPr lang="en-US" b="1" dirty="0">
                <a:solidFill>
                  <a:srgbClr val="4F81BD"/>
                </a:solidFill>
                <a:latin typeface="Helvetica"/>
                <a:cs typeface="Helvetica"/>
              </a:endParaRPr>
            </a:p>
            <a:p>
              <a:r>
                <a:rPr lang="en-US" dirty="0">
                  <a:solidFill>
                    <a:srgbClr val="4F81BD"/>
                  </a:solidFill>
                  <a:latin typeface="Helvetica"/>
                  <a:cs typeface="Helvetica"/>
                </a:rPr>
                <a:t>(Text Mining)</a:t>
              </a:r>
            </a:p>
          </p:txBody>
        </p:sp>
        <p:pic>
          <p:nvPicPr>
            <p:cNvPr id="13" name="Picture 12" descr="empty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801" y="1212229"/>
              <a:ext cx="1270000" cy="1270000"/>
            </a:xfrm>
            <a:prstGeom prst="rect">
              <a:avLst/>
            </a:prstGeom>
          </p:spPr>
        </p:pic>
        <p:pic>
          <p:nvPicPr>
            <p:cNvPr id="14" name="Picture 13" descr="fill 0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149" y="1212229"/>
              <a:ext cx="1270000" cy="1270000"/>
            </a:xfrm>
            <a:prstGeom prst="rect">
              <a:avLst/>
            </a:prstGeom>
          </p:spPr>
        </p:pic>
        <p:pic>
          <p:nvPicPr>
            <p:cNvPr id="15" name="Picture 14" descr="fill 1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899" y="1212229"/>
              <a:ext cx="1270000" cy="1270000"/>
            </a:xfrm>
            <a:prstGeom prst="rect">
              <a:avLst/>
            </a:prstGeom>
          </p:spPr>
        </p:pic>
        <p:pic>
          <p:nvPicPr>
            <p:cNvPr id="16" name="Picture 15" descr="fill 2.png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276" y="1212229"/>
              <a:ext cx="1270000" cy="1270000"/>
            </a:xfrm>
            <a:prstGeom prst="rect">
              <a:avLst/>
            </a:prstGeom>
          </p:spPr>
        </p:pic>
        <p:sp>
          <p:nvSpPr>
            <p:cNvPr id="17" name="Plus 16"/>
            <p:cNvSpPr/>
            <p:nvPr/>
          </p:nvSpPr>
          <p:spPr>
            <a:xfrm>
              <a:off x="2984500" y="1826064"/>
              <a:ext cx="317500" cy="27591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lus 18"/>
            <p:cNvSpPr/>
            <p:nvPr/>
          </p:nvSpPr>
          <p:spPr>
            <a:xfrm>
              <a:off x="4121149" y="1831045"/>
              <a:ext cx="317500" cy="27591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qual 19"/>
            <p:cNvSpPr/>
            <p:nvPr/>
          </p:nvSpPr>
          <p:spPr>
            <a:xfrm>
              <a:off x="5408083" y="1826064"/>
              <a:ext cx="391583" cy="275915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9363" y="3059088"/>
            <a:ext cx="6855913" cy="1270000"/>
            <a:chOff x="109363" y="3059088"/>
            <a:chExt cx="6855913" cy="1270000"/>
          </a:xfrm>
        </p:grpSpPr>
        <p:pic>
          <p:nvPicPr>
            <p:cNvPr id="11" name="Picture 10" descr="fill 5.png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276" y="3059088"/>
              <a:ext cx="1270000" cy="1270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9363" y="3153766"/>
              <a:ext cx="20321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4F81BD"/>
                  </a:solidFill>
                  <a:latin typeface="Helvetica"/>
                  <a:cs typeface="Helvetica"/>
                </a:rPr>
                <a:t>UniProt</a:t>
              </a:r>
              <a:endParaRPr lang="en-US" b="1" dirty="0">
                <a:solidFill>
                  <a:srgbClr val="4F81BD"/>
                </a:solidFill>
                <a:latin typeface="Helvetica"/>
                <a:cs typeface="Helvetica"/>
              </a:endParaRPr>
            </a:p>
            <a:p>
              <a:r>
                <a:rPr lang="en-US" dirty="0">
                  <a:solidFill>
                    <a:srgbClr val="4F81BD"/>
                  </a:solidFill>
                  <a:latin typeface="Helvetica"/>
                  <a:cs typeface="Helvetica"/>
                </a:rPr>
                <a:t>(Manual Curation)</a:t>
              </a:r>
            </a:p>
          </p:txBody>
        </p:sp>
        <p:pic>
          <p:nvPicPr>
            <p:cNvPr id="22" name="Picture 21" descr="fill 5.png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801" y="3059088"/>
              <a:ext cx="1270000" cy="1270000"/>
            </a:xfrm>
            <a:prstGeom prst="rect">
              <a:avLst/>
            </a:prstGeom>
          </p:spPr>
        </p:pic>
        <p:sp>
          <p:nvSpPr>
            <p:cNvPr id="23" name="Equal 22"/>
            <p:cNvSpPr/>
            <p:nvPr/>
          </p:nvSpPr>
          <p:spPr>
            <a:xfrm>
              <a:off x="5439832" y="3450911"/>
              <a:ext cx="391583" cy="275915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1141" y="4794003"/>
            <a:ext cx="6882467" cy="1270000"/>
            <a:chOff x="81141" y="4794003"/>
            <a:chExt cx="6882467" cy="1270000"/>
          </a:xfrm>
        </p:grpSpPr>
        <p:sp>
          <p:nvSpPr>
            <p:cNvPr id="24" name="TextBox 23"/>
            <p:cNvSpPr txBox="1"/>
            <p:nvPr/>
          </p:nvSpPr>
          <p:spPr>
            <a:xfrm>
              <a:off x="81141" y="4892675"/>
              <a:ext cx="20321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4F81BD"/>
                  </a:solidFill>
                  <a:latin typeface="Helvetica"/>
                  <a:cs typeface="Helvetica"/>
                </a:rPr>
                <a:t>ChEMBL</a:t>
              </a:r>
              <a:endParaRPr lang="en-US" b="1" dirty="0">
                <a:solidFill>
                  <a:srgbClr val="4F81BD"/>
                </a:solidFill>
                <a:latin typeface="Helvetica"/>
                <a:cs typeface="Helvetica"/>
              </a:endParaRPr>
            </a:p>
            <a:p>
              <a:r>
                <a:rPr lang="en-US" dirty="0">
                  <a:solidFill>
                    <a:srgbClr val="4F81BD"/>
                  </a:solidFill>
                  <a:latin typeface="Helvetica"/>
                  <a:cs typeface="Helvetica"/>
                </a:rPr>
                <a:t>(Manual Curation)</a:t>
              </a:r>
            </a:p>
          </p:txBody>
        </p:sp>
        <p:pic>
          <p:nvPicPr>
            <p:cNvPr id="25" name="Picture 24" descr="fill 1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801" y="4794003"/>
              <a:ext cx="1270000" cy="1270000"/>
            </a:xfrm>
            <a:prstGeom prst="rect">
              <a:avLst/>
            </a:prstGeom>
          </p:spPr>
        </p:pic>
        <p:pic>
          <p:nvPicPr>
            <p:cNvPr id="26" name="Picture 25" descr="fill 5.png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5801" y="4794003"/>
              <a:ext cx="1270000" cy="1270000"/>
            </a:xfrm>
            <a:prstGeom prst="rect">
              <a:avLst/>
            </a:prstGeom>
          </p:spPr>
        </p:pic>
        <p:pic>
          <p:nvPicPr>
            <p:cNvPr id="27" name="Picture 26" descr="fill 3.png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649" y="4794003"/>
              <a:ext cx="1270000" cy="1270000"/>
            </a:xfrm>
            <a:prstGeom prst="rect">
              <a:avLst/>
            </a:prstGeom>
          </p:spPr>
        </p:pic>
        <p:pic>
          <p:nvPicPr>
            <p:cNvPr id="28" name="Picture 27" descr="fill 5.png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3608" y="4794003"/>
              <a:ext cx="1270000" cy="1270000"/>
            </a:xfrm>
            <a:prstGeom prst="rect">
              <a:avLst/>
            </a:prstGeom>
          </p:spPr>
        </p:pic>
        <p:sp>
          <p:nvSpPr>
            <p:cNvPr id="29" name="Equal 28"/>
            <p:cNvSpPr/>
            <p:nvPr/>
          </p:nvSpPr>
          <p:spPr>
            <a:xfrm>
              <a:off x="5471582" y="5185826"/>
              <a:ext cx="391583" cy="275915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Plus 29"/>
            <p:cNvSpPr/>
            <p:nvPr/>
          </p:nvSpPr>
          <p:spPr>
            <a:xfrm>
              <a:off x="3026833" y="5327642"/>
              <a:ext cx="317500" cy="27591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lus 30"/>
            <p:cNvSpPr/>
            <p:nvPr/>
          </p:nvSpPr>
          <p:spPr>
            <a:xfrm>
              <a:off x="4279897" y="5327642"/>
              <a:ext cx="317500" cy="27591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108697" y="2605608"/>
            <a:ext cx="2906185" cy="2185432"/>
            <a:chOff x="6108697" y="2605608"/>
            <a:chExt cx="2906185" cy="2185432"/>
          </a:xfrm>
        </p:grpSpPr>
        <p:pic>
          <p:nvPicPr>
            <p:cNvPr id="32" name="Picture 31" descr="fill 5.png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882" y="3059088"/>
              <a:ext cx="1270000" cy="1270000"/>
            </a:xfrm>
            <a:prstGeom prst="rect">
              <a:avLst/>
            </a:prstGeom>
          </p:spPr>
        </p:pic>
        <p:sp>
          <p:nvSpPr>
            <p:cNvPr id="34" name="Plus 33"/>
            <p:cNvSpPr/>
            <p:nvPr/>
          </p:nvSpPr>
          <p:spPr>
            <a:xfrm>
              <a:off x="6115047" y="4421708"/>
              <a:ext cx="317500" cy="27591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lus 34"/>
            <p:cNvSpPr/>
            <p:nvPr/>
          </p:nvSpPr>
          <p:spPr>
            <a:xfrm>
              <a:off x="6108697" y="2605608"/>
              <a:ext cx="317500" cy="275915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940673" y="4421708"/>
              <a:ext cx="875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Overall</a:t>
              </a:r>
              <a:endParaRPr lang="en-US" dirty="0"/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162458" y="6002337"/>
            <a:ext cx="481400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0091EB"/>
                </a:solidFill>
                <a:latin typeface="Helvetica"/>
                <a:cs typeface="Helvetica"/>
              </a:rPr>
              <a:t>VERY simplified diagram</a:t>
            </a:r>
            <a:endParaRPr lang="en-US" dirty="0">
              <a:solidFill>
                <a:srgbClr val="0091EB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696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62"/>
          <p:cNvSpPr txBox="1"/>
          <p:nvPr/>
        </p:nvSpPr>
        <p:spPr>
          <a:xfrm>
            <a:off x="358588" y="277627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447" name="Google Shape;447;p62" descr="services_speed_plot.png"/>
          <p:cNvPicPr preferRelativeResize="0"/>
          <p:nvPr/>
        </p:nvPicPr>
        <p:blipFill rotWithShape="1">
          <a:blip r:embed="rId4">
            <a:alphaModFix/>
          </a:blip>
          <a:srcRect b="3065"/>
          <a:stretch/>
        </p:blipFill>
        <p:spPr>
          <a:xfrm>
            <a:off x="260156" y="1089429"/>
            <a:ext cx="8525256" cy="5681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149411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Modes of access → data volume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44451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358588" y="3152596"/>
            <a:ext cx="8426824" cy="11985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endParaRPr lang="en-GB" sz="2400" b="1" u="sng" dirty="0">
              <a:solidFill>
                <a:srgbClr val="FF0000"/>
              </a:solidFill>
              <a:latin typeface="Helvetica"/>
              <a:cs typeface="Helvetica"/>
              <a:hlinkClick r:id="rId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63" y="168750"/>
            <a:ext cx="9134475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/>
              <a:t>Data downloads</a:t>
            </a:r>
          </a:p>
        </p:txBody>
      </p:sp>
      <p:pic>
        <p:nvPicPr>
          <p:cNvPr id="3" name="Picture 2" descr="Screen Shot 2018-06-12 at 22.44.1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1"/>
          <a:stretch/>
        </p:blipFill>
        <p:spPr>
          <a:xfrm>
            <a:off x="625090" y="1186312"/>
            <a:ext cx="7893820" cy="391677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Screen Shot 2018-09-25 at 19.4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0" y="5069928"/>
            <a:ext cx="4178300" cy="1092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5090" y="1162794"/>
            <a:ext cx="7893820" cy="51404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478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938"/>
            <a:ext cx="9144000" cy="1143000"/>
          </a:xfrm>
        </p:spPr>
        <p:txBody>
          <a:bodyPr>
            <a:normAutofit/>
          </a:bodyPr>
          <a:lstStyle/>
          <a:p>
            <a:pPr lvl="0" algn="ctr"/>
            <a:r>
              <a:rPr lang="en-GB" sz="4000" dirty="0">
                <a:solidFill>
                  <a:srgbClr val="0091EB"/>
                </a:solidFill>
                <a:latin typeface="Helvetica"/>
                <a:cs typeface="Helvetica"/>
              </a:rPr>
              <a:t>LINK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510" y="1396029"/>
            <a:ext cx="89844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LINK: </a:t>
            </a:r>
            <a:r>
              <a:rPr lang="en-US" sz="2400" b="1" dirty="0">
                <a:solidFill>
                  <a:srgbClr val="4F81BD"/>
                </a:solidFill>
                <a:latin typeface="Helvetica"/>
                <a:cs typeface="Helvetica"/>
              </a:rPr>
              <a:t>Li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terature 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co</a:t>
            </a:r>
            <a:r>
              <a:rPr lang="en-US" sz="2400" b="1" dirty="0" err="1">
                <a:solidFill>
                  <a:srgbClr val="4F81BD"/>
                </a:solidFill>
                <a:latin typeface="Helvetica"/>
                <a:cs typeface="Helvetica"/>
              </a:rPr>
              <a:t>N</a:t>
            </a:r>
            <a:r>
              <a:rPr lang="en-US" sz="2400" dirty="0" err="1">
                <a:solidFill>
                  <a:srgbClr val="4F81BD"/>
                </a:solidFill>
                <a:latin typeface="Helvetica"/>
                <a:cs typeface="Helvetica"/>
              </a:rPr>
              <a:t>cept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 </a:t>
            </a:r>
            <a:r>
              <a:rPr lang="en-US" sz="2400" b="1" dirty="0">
                <a:solidFill>
                  <a:srgbClr val="4F81BD"/>
                </a:solidFill>
                <a:latin typeface="Helvetica"/>
                <a:cs typeface="Helvetica"/>
              </a:rPr>
              <a:t>K</a:t>
            </a: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nowledgebase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Helvetica"/>
                <a:cs typeface="Helvetica"/>
              </a:rPr>
              <a:t>Subject / predicate / object structured relations</a:t>
            </a:r>
          </a:p>
        </p:txBody>
      </p:sp>
      <p:pic>
        <p:nvPicPr>
          <p:cNvPr id="7" name="Picture 6" descr="Screen Shot 2018-02-06 at 13.26.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42287" r="7613" b="2246"/>
          <a:stretch/>
        </p:blipFill>
        <p:spPr>
          <a:xfrm>
            <a:off x="1502732" y="3025583"/>
            <a:ext cx="4295368" cy="34002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0007" y="3965522"/>
            <a:ext cx="26477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From PubMed abstracts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00826" y="4860384"/>
            <a:ext cx="19169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Proof of Concept</a:t>
            </a:r>
          </a:p>
        </p:txBody>
      </p:sp>
      <p:sp>
        <p:nvSpPr>
          <p:cNvPr id="8" name="Rectangle 7"/>
          <p:cNvSpPr/>
          <p:nvPr/>
        </p:nvSpPr>
        <p:spPr>
          <a:xfrm>
            <a:off x="6624255" y="5755246"/>
            <a:ext cx="24429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Further </a:t>
            </a:r>
            <a:r>
              <a:rPr lang="en-US" dirty="0" err="1">
                <a:solidFill>
                  <a:srgbClr val="FF0000"/>
                </a:solidFill>
                <a:latin typeface="Helvetica"/>
                <a:cs typeface="Helvetica"/>
              </a:rPr>
              <a:t>developement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16500" y="877305"/>
            <a:ext cx="2710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1EB"/>
                </a:solidFill>
                <a:latin typeface="Helvetica"/>
                <a:cs typeface="Helvetica"/>
                <a:hlinkClick r:id="rId3"/>
              </a:rPr>
              <a:t>http://link.opentargets.io/</a:t>
            </a:r>
            <a:endParaRPr lang="en-US" dirty="0">
              <a:solidFill>
                <a:srgbClr val="0091EB"/>
              </a:solidFill>
              <a:latin typeface="Helvetica"/>
              <a:cs typeface="Helvetic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-2" y="42981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Behan et al (2019) </a:t>
            </a: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0" y="755064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2000" dirty="0">
              <a:ea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0AA7-5E73-E14F-9A61-2A93C253F80D}"/>
              </a:ext>
            </a:extLst>
          </p:cNvPr>
          <p:cNvSpPr txBox="1"/>
          <p:nvPr/>
        </p:nvSpPr>
        <p:spPr>
          <a:xfrm>
            <a:off x="676574" y="2954052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E11C0-7A29-D141-ACF3-2712C189EDA6}"/>
              </a:ext>
            </a:extLst>
          </p:cNvPr>
          <p:cNvSpPr txBox="1"/>
          <p:nvPr/>
        </p:nvSpPr>
        <p:spPr>
          <a:xfrm>
            <a:off x="97509" y="3889855"/>
            <a:ext cx="4858982" cy="376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WRN sustains </a:t>
            </a:r>
            <a:r>
              <a:rPr lang="en-US" sz="2000" i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 in: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colorectal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endometrial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gastric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Clr>
                <a:srgbClr val="4F81BD"/>
              </a:buClr>
              <a:buFont typeface="Arial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candidate target for </a:t>
            </a:r>
            <a:r>
              <a:rPr lang="en-US" sz="20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tumours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MSI (WRN antagonists)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746632-DA08-6D46-81ED-D88B5129F067}"/>
              </a:ext>
            </a:extLst>
          </p:cNvPr>
          <p:cNvGrpSpPr/>
          <p:nvPr/>
        </p:nvGrpSpPr>
        <p:grpSpPr>
          <a:xfrm>
            <a:off x="4699048" y="2332916"/>
            <a:ext cx="4385284" cy="4523602"/>
            <a:chOff x="4590188" y="2213170"/>
            <a:chExt cx="4385284" cy="45236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4B6F42-8A6B-3C49-9F06-8E74DD05BA95}"/>
                </a:ext>
              </a:extLst>
            </p:cNvPr>
            <p:cNvSpPr txBox="1"/>
            <p:nvPr/>
          </p:nvSpPr>
          <p:spPr>
            <a:xfrm flipH="1">
              <a:off x="5604179" y="2893566"/>
              <a:ext cx="2192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9F5D4C-7914-DA41-984B-F5AD68255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742" r="4858" b="1731"/>
            <a:stretch/>
          </p:blipFill>
          <p:spPr>
            <a:xfrm>
              <a:off x="4617697" y="2332971"/>
              <a:ext cx="4267354" cy="4284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2F15-C388-0C48-A43E-F4A9A71D37DE}"/>
                </a:ext>
              </a:extLst>
            </p:cNvPr>
            <p:cNvSpPr txBox="1"/>
            <p:nvPr/>
          </p:nvSpPr>
          <p:spPr>
            <a:xfrm>
              <a:off x="8790741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80299-6B35-0D4B-886D-223C638786F3}"/>
                </a:ext>
              </a:extLst>
            </p:cNvPr>
            <p:cNvSpPr txBox="1"/>
            <p:nvPr/>
          </p:nvSpPr>
          <p:spPr>
            <a:xfrm>
              <a:off x="4662900" y="6428995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9D95A6-3775-0F41-8D56-ABB717EE1C62}"/>
                </a:ext>
              </a:extLst>
            </p:cNvPr>
            <p:cNvSpPr txBox="1"/>
            <p:nvPr/>
          </p:nvSpPr>
          <p:spPr>
            <a:xfrm>
              <a:off x="7874186" y="6414233"/>
              <a:ext cx="1101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DDDA8-24C8-B24B-B47C-E1D8ACCCCF3E}"/>
                </a:ext>
              </a:extLst>
            </p:cNvPr>
            <p:cNvSpPr txBox="1"/>
            <p:nvPr/>
          </p:nvSpPr>
          <p:spPr>
            <a:xfrm>
              <a:off x="4590188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1FFFB6-0829-7241-8330-5F12C78F4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3058" r="46389" b="61026"/>
          <a:stretch/>
        </p:blipFill>
        <p:spPr>
          <a:xfrm>
            <a:off x="228255" y="943779"/>
            <a:ext cx="4563908" cy="2757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C8D26-D3F6-0B49-811B-63E36055F907}"/>
              </a:ext>
            </a:extLst>
          </p:cNvPr>
          <p:cNvSpPr txBox="1"/>
          <p:nvPr/>
        </p:nvSpPr>
        <p:spPr>
          <a:xfrm>
            <a:off x="250025" y="832909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935675-EBFB-E742-A988-7E699243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001" y="146025"/>
            <a:ext cx="14196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20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938"/>
            <a:ext cx="9144000" cy="1143000"/>
          </a:xfrm>
        </p:spPr>
        <p:txBody>
          <a:bodyPr>
            <a:normAutofit/>
          </a:bodyPr>
          <a:lstStyle/>
          <a:p>
            <a:pPr lvl="0" algn="ctr"/>
            <a:r>
              <a:rPr lang="en-US" sz="4000" dirty="0">
                <a:solidFill>
                  <a:srgbClr val="0091EB"/>
                </a:solidFill>
                <a:latin typeface="Helvetica"/>
                <a:cs typeface="Helvetica"/>
              </a:rPr>
              <a:t>Addressing text mining shortcomings</a:t>
            </a:r>
            <a:endParaRPr lang="en-GB" sz="4000" dirty="0">
              <a:solidFill>
                <a:srgbClr val="0091EB"/>
              </a:solidFill>
              <a:latin typeface="Helvetica"/>
              <a:cs typeface="Helvetic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9523" y="1150938"/>
            <a:ext cx="7844955" cy="5569478"/>
            <a:chOff x="624525" y="1150938"/>
            <a:chExt cx="7844955" cy="5569478"/>
          </a:xfrm>
        </p:grpSpPr>
        <p:pic>
          <p:nvPicPr>
            <p:cNvPr id="9" name="Content Placeholder 4" descr="link_ENSG00000154237 (1)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7" r="23242"/>
            <a:stretch/>
          </p:blipFill>
          <p:spPr>
            <a:xfrm>
              <a:off x="1065679" y="1150938"/>
              <a:ext cx="3607570" cy="35962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525" y="5012929"/>
              <a:ext cx="7844955" cy="17074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Rectangle 3"/>
          <p:cNvSpPr/>
          <p:nvPr/>
        </p:nvSpPr>
        <p:spPr>
          <a:xfrm>
            <a:off x="4933939" y="1330171"/>
            <a:ext cx="4572000" cy="31762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Helvetica"/>
                <a:cs typeface="Helvetica"/>
              </a:rPr>
              <a:t>Entities: genes, diseases, drugs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endParaRPr lang="en-US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Helvetica"/>
                <a:cs typeface="Helvetica"/>
              </a:rPr>
              <a:t>Concepts extracted via NLP</a:t>
            </a:r>
            <a:br>
              <a:rPr lang="en-US" dirty="0">
                <a:solidFill>
                  <a:srgbClr val="4F81BD"/>
                </a:solidFill>
                <a:latin typeface="Helvetica"/>
                <a:cs typeface="Helvetica"/>
              </a:rPr>
            </a:br>
            <a:r>
              <a:rPr lang="en-US" dirty="0">
                <a:solidFill>
                  <a:srgbClr val="4F81BD"/>
                </a:solidFill>
                <a:latin typeface="Helvetica"/>
                <a:cs typeface="Helvetica"/>
              </a:rPr>
              <a:t>(Natural Language Processing)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endParaRPr lang="en-US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Helvetica"/>
                <a:cs typeface="Helvetica"/>
              </a:rPr>
              <a:t>28 M documents, 500 M relations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endParaRPr lang="en-US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Helvetica"/>
                <a:cs typeface="Helvetica"/>
                <a:hlinkClick r:id="rId4"/>
              </a:rPr>
              <a:t>http://blog.opentargets.org/link/</a:t>
            </a:r>
            <a:endParaRPr lang="en-US" dirty="0">
              <a:solidFill>
                <a:srgbClr val="4F81BD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3193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0" y="261545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generation: therapeutic areas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699D-B27E-F84B-A536-5C0BD53C6C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8526" y="1334205"/>
            <a:ext cx="2771151" cy="1767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5A9226-97D5-4443-B6FA-77661F9A0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01" y="6002257"/>
            <a:ext cx="1419600" cy="50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F94CD9-F6AF-3042-A888-938CA411C049}"/>
              </a:ext>
            </a:extLst>
          </p:cNvPr>
          <p:cNvGrpSpPr/>
          <p:nvPr/>
        </p:nvGrpSpPr>
        <p:grpSpPr>
          <a:xfrm>
            <a:off x="232651" y="3409550"/>
            <a:ext cx="2917693" cy="2590040"/>
            <a:chOff x="6000407" y="3524664"/>
            <a:chExt cx="2917693" cy="2590040"/>
          </a:xfrm>
        </p:grpSpPr>
        <p:sp>
          <p:nvSpPr>
            <p:cNvPr id="31" name="Google Shape;404;p60">
              <a:extLst>
                <a:ext uri="{FF2B5EF4-FFF2-40B4-BE49-F238E27FC236}">
                  <a16:creationId xmlns:a16="http://schemas.microsoft.com/office/drawing/2014/main" id="{76307F93-2A14-B54C-AF59-7C0562A672CB}"/>
                </a:ext>
              </a:extLst>
            </p:cNvPr>
            <p:cNvSpPr txBox="1"/>
            <p:nvPr/>
          </p:nvSpPr>
          <p:spPr>
            <a:xfrm>
              <a:off x="6000407" y="352466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5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4" name="Google Shape;404;p60">
              <a:extLst>
                <a:ext uri="{FF2B5EF4-FFF2-40B4-BE49-F238E27FC236}">
                  <a16:creationId xmlns:a16="http://schemas.microsoft.com/office/drawing/2014/main" id="{47043B30-5021-B448-846B-078D25EF2A88}"/>
                </a:ext>
              </a:extLst>
            </p:cNvPr>
            <p:cNvSpPr txBox="1"/>
            <p:nvPr/>
          </p:nvSpPr>
          <p:spPr>
            <a:xfrm>
              <a:off x="6039392" y="4124269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7" name="Google Shape;404;p60">
              <a:extLst>
                <a:ext uri="{FF2B5EF4-FFF2-40B4-BE49-F238E27FC236}">
                  <a16:creationId xmlns:a16="http://schemas.microsoft.com/office/drawing/2014/main" id="{46D3BF62-92D2-0F40-9C13-7806A071D393}"/>
                </a:ext>
              </a:extLst>
            </p:cNvPr>
            <p:cNvSpPr txBox="1"/>
            <p:nvPr/>
          </p:nvSpPr>
          <p:spPr>
            <a:xfrm>
              <a:off x="6039392" y="546843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 publication (2019)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0EC2D49-1558-6849-B193-C800AADFC4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5" r="4801"/>
          <a:stretch/>
        </p:blipFill>
        <p:spPr>
          <a:xfrm>
            <a:off x="3249247" y="1334205"/>
            <a:ext cx="2771151" cy="1767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192F9-2A40-2C47-97B3-1C21488DC1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6" t="2355" r="76120" b="83768"/>
          <a:stretch/>
        </p:blipFill>
        <p:spPr>
          <a:xfrm>
            <a:off x="3932822" y="5915529"/>
            <a:ext cx="1404000" cy="64379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191C21F-2573-074F-ACD4-B29E247E642C}"/>
              </a:ext>
            </a:extLst>
          </p:cNvPr>
          <p:cNvGrpSpPr/>
          <p:nvPr/>
        </p:nvGrpSpPr>
        <p:grpSpPr>
          <a:xfrm>
            <a:off x="3111359" y="3407095"/>
            <a:ext cx="3215144" cy="2568131"/>
            <a:chOff x="3003479" y="3546573"/>
            <a:chExt cx="3215144" cy="2568131"/>
          </a:xfrm>
        </p:grpSpPr>
        <p:sp>
          <p:nvSpPr>
            <p:cNvPr id="27" name="Google Shape;404;p60">
              <a:extLst>
                <a:ext uri="{FF2B5EF4-FFF2-40B4-BE49-F238E27FC236}">
                  <a16:creationId xmlns:a16="http://schemas.microsoft.com/office/drawing/2014/main" id="{90E7B48D-3C95-5143-B00B-78D9BC10E8D4}"/>
                </a:ext>
              </a:extLst>
            </p:cNvPr>
            <p:cNvSpPr txBox="1"/>
            <p:nvPr/>
          </p:nvSpPr>
          <p:spPr>
            <a:xfrm>
              <a:off x="3087588" y="546843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 publication (2019)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8" name="Google Shape;404;p60">
              <a:extLst>
                <a:ext uri="{FF2B5EF4-FFF2-40B4-BE49-F238E27FC236}">
                  <a16:creationId xmlns:a16="http://schemas.microsoft.com/office/drawing/2014/main" id="{5C2103C3-1201-0E49-AEBE-2F034EAD725F}"/>
                </a:ext>
              </a:extLst>
            </p:cNvPr>
            <p:cNvSpPr txBox="1"/>
            <p:nvPr/>
          </p:nvSpPr>
          <p:spPr>
            <a:xfrm>
              <a:off x="3003479" y="4667906"/>
              <a:ext cx="3215144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manuscripts on </a:t>
              </a:r>
              <a:r>
                <a:rPr lang="en-US" sz="2000" dirty="0" err="1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bioRxiv</a:t>
              </a:r>
              <a:endPara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9" name="Google Shape;404;p60">
              <a:extLst>
                <a:ext uri="{FF2B5EF4-FFF2-40B4-BE49-F238E27FC236}">
                  <a16:creationId xmlns:a16="http://schemas.microsoft.com/office/drawing/2014/main" id="{A96777A4-FE94-3C4D-BC0E-CCCE8D548C64}"/>
                </a:ext>
              </a:extLst>
            </p:cNvPr>
            <p:cNvSpPr txBox="1"/>
            <p:nvPr/>
          </p:nvSpPr>
          <p:spPr>
            <a:xfrm>
              <a:off x="3141367" y="413152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0" name="Google Shape;404;p60">
              <a:extLst>
                <a:ext uri="{FF2B5EF4-FFF2-40B4-BE49-F238E27FC236}">
                  <a16:creationId xmlns:a16="http://schemas.microsoft.com/office/drawing/2014/main" id="{3E63583E-01C6-B146-966F-843754CBBF2B}"/>
                </a:ext>
              </a:extLst>
            </p:cNvPr>
            <p:cNvSpPr txBox="1"/>
            <p:nvPr/>
          </p:nvSpPr>
          <p:spPr>
            <a:xfrm>
              <a:off x="3065026" y="3546573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7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61BA850-85AC-C345-9426-2304221C3234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5262"/>
          <a:stretch/>
        </p:blipFill>
        <p:spPr>
          <a:xfrm>
            <a:off x="6176233" y="1334205"/>
            <a:ext cx="2772000" cy="1767600"/>
          </a:xfrm>
          <a:prstGeom prst="rect">
            <a:avLst/>
          </a:prstGeom>
        </p:spPr>
      </p:pic>
      <p:sp>
        <p:nvSpPr>
          <p:cNvPr id="35" name="Google Shape;404;p60">
            <a:extLst>
              <a:ext uri="{FF2B5EF4-FFF2-40B4-BE49-F238E27FC236}">
                <a16:creationId xmlns:a16="http://schemas.microsoft.com/office/drawing/2014/main" id="{6D8D0DF0-4373-1A4E-81B6-61659CA954BA}"/>
              </a:ext>
            </a:extLst>
          </p:cNvPr>
          <p:cNvSpPr txBox="1"/>
          <p:nvPr/>
        </p:nvSpPr>
        <p:spPr>
          <a:xfrm>
            <a:off x="6242394" y="3414696"/>
            <a:ext cx="2878708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 ongoing projects</a:t>
            </a:r>
            <a:endParaRPr sz="2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90128630"/>
      </p:ext>
    </p:extLst>
  </p:cSld>
  <p:clrMapOvr>
    <a:masterClrMapping/>
  </p:clrMapOvr>
</p:sld>
</file>

<file path=ppt/theme/theme1.xml><?xml version="1.0" encoding="utf-8"?>
<a:theme xmlns:a="http://schemas.openxmlformats.org/drawingml/2006/main" name="CTTV_key_messages_slides-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23633</TotalTime>
  <Words>2451</Words>
  <Application>Microsoft Macintosh PowerPoint</Application>
  <PresentationFormat>On-screen Show (4:3)</PresentationFormat>
  <Paragraphs>657</Paragraphs>
  <Slides>80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Calibri</vt:lpstr>
      <vt:lpstr>Roboto</vt:lpstr>
      <vt:lpstr>Gill Sans</vt:lpstr>
      <vt:lpstr>Helvetica Neue</vt:lpstr>
      <vt:lpstr>Arial</vt:lpstr>
      <vt:lpstr>Helvetica</vt:lpstr>
      <vt:lpstr>Roboto Black</vt:lpstr>
      <vt:lpstr>Times</vt:lpstr>
      <vt:lpstr>CTTV_key_messages_slides-1</vt:lpstr>
      <vt:lpstr>Open Targets: integrating genetics, omics and chemical data for translational research</vt:lpstr>
      <vt:lpstr>PowerPoint Presentation</vt:lpstr>
      <vt:lpstr>PowerPoint Presentation</vt:lpstr>
      <vt:lpstr>PowerPoint Presentation</vt:lpstr>
      <vt:lpstr>Open Targets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the data*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Target-Disease Association Score</vt:lpstr>
      <vt:lpstr>PowerPoint Presentation</vt:lpstr>
      <vt:lpstr>PowerPoint Presentation</vt:lpstr>
      <vt:lpstr>LINK</vt:lpstr>
      <vt:lpstr>Addressing text mining shortcomings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Targets Platform and Genetics, web resources for drug discovery</dc:title>
  <cp:lastModifiedBy>Denise Carvalho-Silva</cp:lastModifiedBy>
  <cp:revision>155</cp:revision>
  <cp:lastPrinted>2019-09-11T19:00:27Z</cp:lastPrinted>
  <dcterms:modified xsi:type="dcterms:W3CDTF">2019-09-11T19:20:13Z</dcterms:modified>
</cp:coreProperties>
</file>